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307" r:id="rId4"/>
    <p:sldId id="290" r:id="rId5"/>
    <p:sldId id="289" r:id="rId6"/>
    <p:sldId id="308" r:id="rId7"/>
    <p:sldId id="259" r:id="rId8"/>
    <p:sldId id="291" r:id="rId9"/>
    <p:sldId id="293" r:id="rId10"/>
    <p:sldId id="260" r:id="rId11"/>
    <p:sldId id="313" r:id="rId12"/>
    <p:sldId id="292" r:id="rId13"/>
    <p:sldId id="294" r:id="rId14"/>
    <p:sldId id="296" r:id="rId15"/>
    <p:sldId id="297" r:id="rId16"/>
    <p:sldId id="261" r:id="rId17"/>
    <p:sldId id="315" r:id="rId18"/>
    <p:sldId id="298" r:id="rId19"/>
    <p:sldId id="300" r:id="rId20"/>
    <p:sldId id="305" r:id="rId21"/>
    <p:sldId id="306" r:id="rId22"/>
    <p:sldId id="301" r:id="rId23"/>
    <p:sldId id="316" r:id="rId24"/>
    <p:sldId id="304" r:id="rId25"/>
    <p:sldId id="321" r:id="rId26"/>
    <p:sldId id="322" r:id="rId27"/>
    <p:sldId id="303" r:id="rId28"/>
    <p:sldId id="262" r:id="rId29"/>
    <p:sldId id="325" r:id="rId30"/>
    <p:sldId id="263" r:id="rId31"/>
    <p:sldId id="327" r:id="rId32"/>
    <p:sldId id="328" r:id="rId33"/>
    <p:sldId id="317" r:id="rId34"/>
    <p:sldId id="331" r:id="rId35"/>
    <p:sldId id="334" r:id="rId36"/>
    <p:sldId id="274" r:id="rId37"/>
    <p:sldId id="326" r:id="rId3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Medium" panose="020B0600000101010101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D8D"/>
    <a:srgbClr val="F7BBD3"/>
    <a:srgbClr val="AD6ABA"/>
    <a:srgbClr val="F3BD9F"/>
    <a:srgbClr val="9CE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66" d="100"/>
          <a:sy n="66" d="100"/>
        </p:scale>
        <p:origin x="5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31f3d4f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31f3d4f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BCC5A77A-6F6B-4618-D845-E232973B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31f3d4fe2_5_1:notes">
            <a:extLst>
              <a:ext uri="{FF2B5EF4-FFF2-40B4-BE49-F238E27FC236}">
                <a16:creationId xmlns:a16="http://schemas.microsoft.com/office/drawing/2014/main" id="{54D70CE9-AE36-7C08-89D0-C6A78BF15B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31f3d4fe2_5_1:notes">
            <a:extLst>
              <a:ext uri="{FF2B5EF4-FFF2-40B4-BE49-F238E27FC236}">
                <a16:creationId xmlns:a16="http://schemas.microsoft.com/office/drawing/2014/main" id="{50E9352B-3000-471F-DBB9-35EB9A4B1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2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1f3d4fe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1f3d4fe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31f3d4fe2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31f3d4fe2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ff596dbe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ff596dbe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31f3d4fe2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31f3d4fe2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f96da0d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f96da0d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1f209f43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1f209f43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76529" y="1170688"/>
            <a:ext cx="4392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76525" y="3260238"/>
            <a:ext cx="31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pm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low-chart-of-XGBoost-framework_fig4_357640947" TargetMode="External"/><Relationship Id="rId2" Type="http://schemas.openxmlformats.org/officeDocument/2006/relationships/hyperlink" Target="https://www.datanews.co.kr/news/article.html?no=3189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edesoriano/stroke-prediction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3564467" y="406400"/>
            <a:ext cx="4058628" cy="399026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846203" y="406400"/>
            <a:ext cx="3427090" cy="20453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4"/>
                </a:solidFill>
              </a:rPr>
              <a:t>T</a:t>
            </a:r>
            <a:r>
              <a:rPr lang="en" sz="2200" b="1" dirty="0">
                <a:solidFill>
                  <a:schemeClr val="accent4"/>
                </a:solidFill>
              </a:rPr>
              <a:t>erm project _8</a:t>
            </a:r>
            <a:br>
              <a:rPr lang="en" sz="2200" b="1" dirty="0">
                <a:solidFill>
                  <a:schemeClr val="accent4"/>
                </a:solidFill>
              </a:rPr>
            </a:br>
            <a:r>
              <a:rPr lang="en-US" altLang="ko-KR" sz="1800" b="1" i="1" u="sng" dirty="0">
                <a:solidFill>
                  <a:schemeClr val="accent4"/>
                </a:solidFill>
              </a:rPr>
              <a:t>Stroke Sight </a:t>
            </a:r>
            <a:br>
              <a:rPr lang="en" sz="2000" b="1" dirty="0"/>
            </a:br>
            <a:endParaRPr sz="2000" dirty="0"/>
          </a:p>
        </p:txBody>
      </p:sp>
      <p:sp>
        <p:nvSpPr>
          <p:cNvPr id="60" name="Google Shape;60;p15"/>
          <p:cNvSpPr/>
          <p:nvPr/>
        </p:nvSpPr>
        <p:spPr>
          <a:xfrm rot="1635335">
            <a:off x="-609401" y="-2000632"/>
            <a:ext cx="2322548" cy="5664635"/>
          </a:xfrm>
          <a:custGeom>
            <a:avLst/>
            <a:gdLst/>
            <a:ahLst/>
            <a:cxnLst/>
            <a:rect l="l" t="t" r="r" b="b"/>
            <a:pathLst>
              <a:path w="9201" h="22441" extrusionOk="0">
                <a:moveTo>
                  <a:pt x="1839" y="585"/>
                </a:moveTo>
                <a:cubicBezTo>
                  <a:pt x="2424" y="585"/>
                  <a:pt x="2901" y="1062"/>
                  <a:pt x="2901" y="1647"/>
                </a:cubicBezTo>
                <a:lnTo>
                  <a:pt x="2901" y="1865"/>
                </a:lnTo>
                <a:lnTo>
                  <a:pt x="2901" y="2163"/>
                </a:lnTo>
                <a:lnTo>
                  <a:pt x="2901" y="3253"/>
                </a:lnTo>
                <a:cubicBezTo>
                  <a:pt x="2901" y="3417"/>
                  <a:pt x="3021" y="3551"/>
                  <a:pt x="3185" y="3551"/>
                </a:cubicBezTo>
                <a:cubicBezTo>
                  <a:pt x="3348" y="3551"/>
                  <a:pt x="3485" y="3417"/>
                  <a:pt x="3485" y="3253"/>
                </a:cubicBezTo>
                <a:lnTo>
                  <a:pt x="3485" y="2339"/>
                </a:lnTo>
                <a:cubicBezTo>
                  <a:pt x="3726" y="2238"/>
                  <a:pt x="3980" y="2189"/>
                  <a:pt x="4233" y="2189"/>
                </a:cubicBezTo>
                <a:cubicBezTo>
                  <a:pt x="4725" y="2189"/>
                  <a:pt x="5213" y="2376"/>
                  <a:pt x="5582" y="2734"/>
                </a:cubicBezTo>
                <a:cubicBezTo>
                  <a:pt x="5608" y="2777"/>
                  <a:pt x="5647" y="2816"/>
                  <a:pt x="5676" y="2858"/>
                </a:cubicBezTo>
                <a:cubicBezTo>
                  <a:pt x="5690" y="2871"/>
                  <a:pt x="5703" y="2884"/>
                  <a:pt x="5716" y="2910"/>
                </a:cubicBezTo>
                <a:cubicBezTo>
                  <a:pt x="5758" y="2953"/>
                  <a:pt x="5797" y="3008"/>
                  <a:pt x="5840" y="3061"/>
                </a:cubicBezTo>
                <a:cubicBezTo>
                  <a:pt x="5921" y="3185"/>
                  <a:pt x="5990" y="3335"/>
                  <a:pt x="6029" y="3482"/>
                </a:cubicBezTo>
                <a:cubicBezTo>
                  <a:pt x="6206" y="4070"/>
                  <a:pt x="6042" y="4723"/>
                  <a:pt x="5552" y="5144"/>
                </a:cubicBezTo>
                <a:cubicBezTo>
                  <a:pt x="5432" y="5252"/>
                  <a:pt x="5418" y="5428"/>
                  <a:pt x="5526" y="5553"/>
                </a:cubicBezTo>
                <a:cubicBezTo>
                  <a:pt x="5582" y="5621"/>
                  <a:pt x="5663" y="5660"/>
                  <a:pt x="5745" y="5660"/>
                </a:cubicBezTo>
                <a:cubicBezTo>
                  <a:pt x="5810" y="5660"/>
                  <a:pt x="5879" y="5634"/>
                  <a:pt x="5934" y="5592"/>
                </a:cubicBezTo>
                <a:cubicBezTo>
                  <a:pt x="6261" y="5321"/>
                  <a:pt x="6480" y="4968"/>
                  <a:pt x="6601" y="4586"/>
                </a:cubicBezTo>
                <a:cubicBezTo>
                  <a:pt x="6927" y="4723"/>
                  <a:pt x="7241" y="4925"/>
                  <a:pt x="7499" y="5183"/>
                </a:cubicBezTo>
                <a:cubicBezTo>
                  <a:pt x="8439" y="6124"/>
                  <a:pt x="8573" y="7607"/>
                  <a:pt x="7852" y="8694"/>
                </a:cubicBezTo>
                <a:cubicBezTo>
                  <a:pt x="7566" y="8573"/>
                  <a:pt x="7253" y="8507"/>
                  <a:pt x="6928" y="8507"/>
                </a:cubicBezTo>
                <a:cubicBezTo>
                  <a:pt x="6851" y="8507"/>
                  <a:pt x="6773" y="8510"/>
                  <a:pt x="6695" y="8518"/>
                </a:cubicBezTo>
                <a:cubicBezTo>
                  <a:pt x="6532" y="8544"/>
                  <a:pt x="6411" y="8681"/>
                  <a:pt x="6437" y="8844"/>
                </a:cubicBezTo>
                <a:cubicBezTo>
                  <a:pt x="6450" y="8999"/>
                  <a:pt x="6585" y="9104"/>
                  <a:pt x="6737" y="9104"/>
                </a:cubicBezTo>
                <a:cubicBezTo>
                  <a:pt x="6746" y="9104"/>
                  <a:pt x="6755" y="9103"/>
                  <a:pt x="6764" y="9102"/>
                </a:cubicBezTo>
                <a:cubicBezTo>
                  <a:pt x="6825" y="9095"/>
                  <a:pt x="6886" y="9092"/>
                  <a:pt x="6947" y="9092"/>
                </a:cubicBezTo>
                <a:cubicBezTo>
                  <a:pt x="7474" y="9092"/>
                  <a:pt x="7954" y="9354"/>
                  <a:pt x="8247" y="9756"/>
                </a:cubicBezTo>
                <a:cubicBezTo>
                  <a:pt x="8358" y="9961"/>
                  <a:pt x="8452" y="10177"/>
                  <a:pt x="8521" y="10409"/>
                </a:cubicBezTo>
                <a:cubicBezTo>
                  <a:pt x="8521" y="10438"/>
                  <a:pt x="8521" y="10464"/>
                  <a:pt x="8534" y="10490"/>
                </a:cubicBezTo>
                <a:cubicBezTo>
                  <a:pt x="8534" y="10533"/>
                  <a:pt x="8547" y="10559"/>
                  <a:pt x="8560" y="10601"/>
                </a:cubicBezTo>
                <a:cubicBezTo>
                  <a:pt x="8603" y="10778"/>
                  <a:pt x="8616" y="10967"/>
                  <a:pt x="8616" y="11157"/>
                </a:cubicBezTo>
                <a:cubicBezTo>
                  <a:pt x="8616" y="11891"/>
                  <a:pt x="8328" y="12587"/>
                  <a:pt x="7812" y="13103"/>
                </a:cubicBezTo>
                <a:cubicBezTo>
                  <a:pt x="7430" y="12695"/>
                  <a:pt x="6888" y="12437"/>
                  <a:pt x="6274" y="12424"/>
                </a:cubicBezTo>
                <a:cubicBezTo>
                  <a:pt x="6111" y="12424"/>
                  <a:pt x="5974" y="12561"/>
                  <a:pt x="5974" y="12724"/>
                </a:cubicBezTo>
                <a:cubicBezTo>
                  <a:pt x="5974" y="12871"/>
                  <a:pt x="6098" y="13008"/>
                  <a:pt x="6261" y="13008"/>
                </a:cubicBezTo>
                <a:cubicBezTo>
                  <a:pt x="6833" y="13021"/>
                  <a:pt x="7336" y="13335"/>
                  <a:pt x="7607" y="13799"/>
                </a:cubicBezTo>
                <a:cubicBezTo>
                  <a:pt x="7718" y="14031"/>
                  <a:pt x="7786" y="14275"/>
                  <a:pt x="7825" y="14520"/>
                </a:cubicBezTo>
                <a:lnTo>
                  <a:pt x="7825" y="14628"/>
                </a:lnTo>
                <a:cubicBezTo>
                  <a:pt x="7825" y="14667"/>
                  <a:pt x="7838" y="14710"/>
                  <a:pt x="7852" y="14749"/>
                </a:cubicBezTo>
                <a:lnTo>
                  <a:pt x="7852" y="14955"/>
                </a:lnTo>
                <a:cubicBezTo>
                  <a:pt x="7852" y="16055"/>
                  <a:pt x="7228" y="17022"/>
                  <a:pt x="6261" y="17486"/>
                </a:cubicBezTo>
                <a:cubicBezTo>
                  <a:pt x="6137" y="16656"/>
                  <a:pt x="5526" y="15948"/>
                  <a:pt x="4667" y="15716"/>
                </a:cubicBezTo>
                <a:cubicBezTo>
                  <a:pt x="4643" y="15710"/>
                  <a:pt x="4618" y="15707"/>
                  <a:pt x="4594" y="15707"/>
                </a:cubicBezTo>
                <a:cubicBezTo>
                  <a:pt x="4462" y="15707"/>
                  <a:pt x="4351" y="15796"/>
                  <a:pt x="4315" y="15935"/>
                </a:cubicBezTo>
                <a:cubicBezTo>
                  <a:pt x="4275" y="16085"/>
                  <a:pt x="4370" y="16248"/>
                  <a:pt x="4520" y="16287"/>
                </a:cubicBezTo>
                <a:cubicBezTo>
                  <a:pt x="5226" y="16464"/>
                  <a:pt x="5690" y="17104"/>
                  <a:pt x="5703" y="17799"/>
                </a:cubicBezTo>
                <a:cubicBezTo>
                  <a:pt x="5690" y="17839"/>
                  <a:pt x="5690" y="17881"/>
                  <a:pt x="5690" y="17920"/>
                </a:cubicBezTo>
                <a:lnTo>
                  <a:pt x="5690" y="18044"/>
                </a:lnTo>
                <a:lnTo>
                  <a:pt x="5690" y="18057"/>
                </a:lnTo>
                <a:cubicBezTo>
                  <a:pt x="5676" y="18113"/>
                  <a:pt x="5676" y="18165"/>
                  <a:pt x="5647" y="18221"/>
                </a:cubicBezTo>
                <a:cubicBezTo>
                  <a:pt x="5634" y="18276"/>
                  <a:pt x="5647" y="18328"/>
                  <a:pt x="5663" y="18384"/>
                </a:cubicBezTo>
                <a:cubicBezTo>
                  <a:pt x="5500" y="19269"/>
                  <a:pt x="4723" y="19935"/>
                  <a:pt x="3799" y="19935"/>
                </a:cubicBezTo>
                <a:cubicBezTo>
                  <a:pt x="3622" y="19935"/>
                  <a:pt x="3443" y="19909"/>
                  <a:pt x="3266" y="19867"/>
                </a:cubicBezTo>
                <a:cubicBezTo>
                  <a:pt x="3240" y="19854"/>
                  <a:pt x="3214" y="19854"/>
                  <a:pt x="3185" y="19854"/>
                </a:cubicBezTo>
                <a:cubicBezTo>
                  <a:pt x="2858" y="19690"/>
                  <a:pt x="2600" y="19377"/>
                  <a:pt x="2545" y="18982"/>
                </a:cubicBezTo>
                <a:cubicBezTo>
                  <a:pt x="2521" y="18845"/>
                  <a:pt x="2395" y="18733"/>
                  <a:pt x="2259" y="18733"/>
                </a:cubicBezTo>
                <a:cubicBezTo>
                  <a:pt x="2246" y="18733"/>
                  <a:pt x="2232" y="18734"/>
                  <a:pt x="2218" y="18737"/>
                </a:cubicBezTo>
                <a:cubicBezTo>
                  <a:pt x="2055" y="18766"/>
                  <a:pt x="1947" y="18913"/>
                  <a:pt x="1960" y="19076"/>
                </a:cubicBezTo>
                <a:cubicBezTo>
                  <a:pt x="2042" y="19648"/>
                  <a:pt x="2411" y="20112"/>
                  <a:pt x="2901" y="20356"/>
                </a:cubicBezTo>
                <a:lnTo>
                  <a:pt x="2901" y="20791"/>
                </a:lnTo>
                <a:cubicBezTo>
                  <a:pt x="2901" y="21379"/>
                  <a:pt x="2424" y="21852"/>
                  <a:pt x="1839" y="21852"/>
                </a:cubicBezTo>
                <a:cubicBezTo>
                  <a:pt x="1255" y="21852"/>
                  <a:pt x="778" y="21379"/>
                  <a:pt x="778" y="20791"/>
                </a:cubicBezTo>
                <a:lnTo>
                  <a:pt x="778" y="17567"/>
                </a:lnTo>
                <a:cubicBezTo>
                  <a:pt x="1075" y="17839"/>
                  <a:pt x="1483" y="18002"/>
                  <a:pt x="1921" y="18002"/>
                </a:cubicBezTo>
                <a:cubicBezTo>
                  <a:pt x="2260" y="18002"/>
                  <a:pt x="2574" y="17907"/>
                  <a:pt x="2845" y="17744"/>
                </a:cubicBezTo>
                <a:cubicBezTo>
                  <a:pt x="2974" y="17690"/>
                  <a:pt x="3110" y="17663"/>
                  <a:pt x="3248" y="17663"/>
                </a:cubicBezTo>
                <a:cubicBezTo>
                  <a:pt x="3386" y="17663"/>
                  <a:pt x="3526" y="17690"/>
                  <a:pt x="3661" y="17744"/>
                </a:cubicBezTo>
                <a:cubicBezTo>
                  <a:pt x="3949" y="17852"/>
                  <a:pt x="4164" y="18070"/>
                  <a:pt x="4288" y="18341"/>
                </a:cubicBezTo>
                <a:cubicBezTo>
                  <a:pt x="4328" y="18452"/>
                  <a:pt x="4439" y="18521"/>
                  <a:pt x="4560" y="18521"/>
                </a:cubicBezTo>
                <a:cubicBezTo>
                  <a:pt x="4586" y="18521"/>
                  <a:pt x="4628" y="18505"/>
                  <a:pt x="4667" y="18492"/>
                </a:cubicBezTo>
                <a:cubicBezTo>
                  <a:pt x="4818" y="18423"/>
                  <a:pt x="4886" y="18260"/>
                  <a:pt x="4818" y="18113"/>
                </a:cubicBezTo>
                <a:cubicBezTo>
                  <a:pt x="4641" y="17688"/>
                  <a:pt x="4302" y="17362"/>
                  <a:pt x="3880" y="17198"/>
                </a:cubicBezTo>
                <a:cubicBezTo>
                  <a:pt x="3743" y="17133"/>
                  <a:pt x="3593" y="17104"/>
                  <a:pt x="3443" y="17091"/>
                </a:cubicBezTo>
                <a:cubicBezTo>
                  <a:pt x="3580" y="16846"/>
                  <a:pt x="3648" y="16562"/>
                  <a:pt x="3648" y="16274"/>
                </a:cubicBezTo>
                <a:lnTo>
                  <a:pt x="3648" y="15036"/>
                </a:lnTo>
                <a:cubicBezTo>
                  <a:pt x="3648" y="14873"/>
                  <a:pt x="3511" y="14736"/>
                  <a:pt x="3348" y="14736"/>
                </a:cubicBezTo>
                <a:cubicBezTo>
                  <a:pt x="3185" y="14736"/>
                  <a:pt x="3064" y="14873"/>
                  <a:pt x="3064" y="15036"/>
                </a:cubicBezTo>
                <a:lnTo>
                  <a:pt x="3064" y="16274"/>
                </a:lnTo>
                <a:cubicBezTo>
                  <a:pt x="3064" y="16656"/>
                  <a:pt x="2858" y="17009"/>
                  <a:pt x="2574" y="17215"/>
                </a:cubicBezTo>
                <a:lnTo>
                  <a:pt x="2561" y="17215"/>
                </a:lnTo>
                <a:cubicBezTo>
                  <a:pt x="2531" y="17228"/>
                  <a:pt x="2505" y="17241"/>
                  <a:pt x="2479" y="17267"/>
                </a:cubicBezTo>
                <a:cubicBezTo>
                  <a:pt x="2316" y="17362"/>
                  <a:pt x="2123" y="17417"/>
                  <a:pt x="1921" y="17417"/>
                </a:cubicBezTo>
                <a:cubicBezTo>
                  <a:pt x="1281" y="17417"/>
                  <a:pt x="778" y="16901"/>
                  <a:pt x="778" y="16274"/>
                </a:cubicBezTo>
                <a:lnTo>
                  <a:pt x="778" y="15595"/>
                </a:lnTo>
                <a:cubicBezTo>
                  <a:pt x="1049" y="15784"/>
                  <a:pt x="1388" y="15892"/>
                  <a:pt x="1757" y="15892"/>
                </a:cubicBezTo>
                <a:cubicBezTo>
                  <a:pt x="1908" y="15892"/>
                  <a:pt x="2042" y="15771"/>
                  <a:pt x="2042" y="15608"/>
                </a:cubicBezTo>
                <a:cubicBezTo>
                  <a:pt x="2042" y="15445"/>
                  <a:pt x="1908" y="15307"/>
                  <a:pt x="1757" y="15307"/>
                </a:cubicBezTo>
                <a:cubicBezTo>
                  <a:pt x="1104" y="15307"/>
                  <a:pt x="585" y="14791"/>
                  <a:pt x="585" y="14138"/>
                </a:cubicBezTo>
                <a:cubicBezTo>
                  <a:pt x="585" y="13498"/>
                  <a:pt x="1104" y="12969"/>
                  <a:pt x="1757" y="12969"/>
                </a:cubicBezTo>
                <a:lnTo>
                  <a:pt x="1921" y="12969"/>
                </a:lnTo>
                <a:cubicBezTo>
                  <a:pt x="2871" y="12969"/>
                  <a:pt x="3648" y="12192"/>
                  <a:pt x="3648" y="11238"/>
                </a:cubicBezTo>
                <a:lnTo>
                  <a:pt x="3648" y="10340"/>
                </a:lnTo>
                <a:cubicBezTo>
                  <a:pt x="4831" y="10206"/>
                  <a:pt x="5758" y="9197"/>
                  <a:pt x="5758" y="7989"/>
                </a:cubicBezTo>
                <a:cubicBezTo>
                  <a:pt x="5758" y="6682"/>
                  <a:pt x="4710" y="5634"/>
                  <a:pt x="3417" y="5621"/>
                </a:cubicBezTo>
                <a:cubicBezTo>
                  <a:pt x="3159" y="5089"/>
                  <a:pt x="2613" y="4707"/>
                  <a:pt x="1973" y="4707"/>
                </a:cubicBezTo>
                <a:cubicBezTo>
                  <a:pt x="1810" y="4707"/>
                  <a:pt x="1689" y="4844"/>
                  <a:pt x="1689" y="5007"/>
                </a:cubicBezTo>
                <a:cubicBezTo>
                  <a:pt x="1689" y="5170"/>
                  <a:pt x="1810" y="5308"/>
                  <a:pt x="1973" y="5308"/>
                </a:cubicBezTo>
                <a:cubicBezTo>
                  <a:pt x="2531" y="5308"/>
                  <a:pt x="2982" y="5755"/>
                  <a:pt x="2982" y="6313"/>
                </a:cubicBezTo>
                <a:cubicBezTo>
                  <a:pt x="2982" y="6872"/>
                  <a:pt x="2531" y="7319"/>
                  <a:pt x="1973" y="7319"/>
                </a:cubicBezTo>
                <a:cubicBezTo>
                  <a:pt x="1810" y="7319"/>
                  <a:pt x="1689" y="7456"/>
                  <a:pt x="1689" y="7620"/>
                </a:cubicBezTo>
                <a:cubicBezTo>
                  <a:pt x="1689" y="7783"/>
                  <a:pt x="1810" y="7907"/>
                  <a:pt x="1973" y="7907"/>
                </a:cubicBezTo>
                <a:cubicBezTo>
                  <a:pt x="2858" y="7907"/>
                  <a:pt x="3580" y="7198"/>
                  <a:pt x="3580" y="6313"/>
                </a:cubicBezTo>
                <a:cubicBezTo>
                  <a:pt x="3580" y="6274"/>
                  <a:pt x="3567" y="6245"/>
                  <a:pt x="3567" y="6219"/>
                </a:cubicBezTo>
                <a:lnTo>
                  <a:pt x="3567" y="6219"/>
                </a:lnTo>
                <a:cubicBezTo>
                  <a:pt x="4465" y="6300"/>
                  <a:pt x="5174" y="7061"/>
                  <a:pt x="5174" y="7989"/>
                </a:cubicBezTo>
                <a:cubicBezTo>
                  <a:pt x="5174" y="8844"/>
                  <a:pt x="4560" y="9566"/>
                  <a:pt x="3730" y="9729"/>
                </a:cubicBezTo>
                <a:lnTo>
                  <a:pt x="3635" y="9729"/>
                </a:lnTo>
                <a:cubicBezTo>
                  <a:pt x="3551" y="9748"/>
                  <a:pt x="3467" y="9757"/>
                  <a:pt x="3384" y="9757"/>
                </a:cubicBezTo>
                <a:cubicBezTo>
                  <a:pt x="2860" y="9757"/>
                  <a:pt x="2379" y="9399"/>
                  <a:pt x="2260" y="8858"/>
                </a:cubicBezTo>
                <a:cubicBezTo>
                  <a:pt x="2238" y="8721"/>
                  <a:pt x="2120" y="8632"/>
                  <a:pt x="1986" y="8632"/>
                </a:cubicBezTo>
                <a:cubicBezTo>
                  <a:pt x="1960" y="8632"/>
                  <a:pt x="1934" y="8635"/>
                  <a:pt x="1908" y="8642"/>
                </a:cubicBezTo>
                <a:cubicBezTo>
                  <a:pt x="1757" y="8668"/>
                  <a:pt x="1646" y="8831"/>
                  <a:pt x="1689" y="8982"/>
                </a:cubicBezTo>
                <a:cubicBezTo>
                  <a:pt x="1839" y="9687"/>
                  <a:pt x="2398" y="10193"/>
                  <a:pt x="3064" y="10314"/>
                </a:cubicBezTo>
                <a:lnTo>
                  <a:pt x="3064" y="11238"/>
                </a:lnTo>
                <a:cubicBezTo>
                  <a:pt x="3064" y="11865"/>
                  <a:pt x="2545" y="12381"/>
                  <a:pt x="1921" y="12381"/>
                </a:cubicBezTo>
                <a:cubicBezTo>
                  <a:pt x="1281" y="12381"/>
                  <a:pt x="778" y="11865"/>
                  <a:pt x="778" y="11238"/>
                </a:cubicBezTo>
                <a:lnTo>
                  <a:pt x="778" y="1647"/>
                </a:lnTo>
                <a:cubicBezTo>
                  <a:pt x="778" y="1062"/>
                  <a:pt x="1255" y="585"/>
                  <a:pt x="1839" y="585"/>
                </a:cubicBezTo>
                <a:close/>
                <a:moveTo>
                  <a:pt x="1839" y="1"/>
                </a:moveTo>
                <a:cubicBezTo>
                  <a:pt x="928" y="1"/>
                  <a:pt x="193" y="735"/>
                  <a:pt x="193" y="1647"/>
                </a:cubicBezTo>
                <a:lnTo>
                  <a:pt x="193" y="11238"/>
                </a:lnTo>
                <a:cubicBezTo>
                  <a:pt x="193" y="11797"/>
                  <a:pt x="451" y="12300"/>
                  <a:pt x="872" y="12626"/>
                </a:cubicBezTo>
                <a:cubicBezTo>
                  <a:pt x="356" y="12927"/>
                  <a:pt x="0" y="13498"/>
                  <a:pt x="0" y="14138"/>
                </a:cubicBezTo>
                <a:cubicBezTo>
                  <a:pt x="0" y="14422"/>
                  <a:pt x="69" y="14697"/>
                  <a:pt x="193" y="14942"/>
                </a:cubicBezTo>
                <a:lnTo>
                  <a:pt x="193" y="14968"/>
                </a:lnTo>
                <a:lnTo>
                  <a:pt x="193" y="20791"/>
                </a:lnTo>
                <a:cubicBezTo>
                  <a:pt x="193" y="21705"/>
                  <a:pt x="928" y="22440"/>
                  <a:pt x="1839" y="22440"/>
                </a:cubicBezTo>
                <a:cubicBezTo>
                  <a:pt x="2750" y="22440"/>
                  <a:pt x="3485" y="21705"/>
                  <a:pt x="3485" y="20791"/>
                </a:cubicBezTo>
                <a:lnTo>
                  <a:pt x="3485" y="20533"/>
                </a:lnTo>
                <a:cubicBezTo>
                  <a:pt x="3541" y="20546"/>
                  <a:pt x="3606" y="20546"/>
                  <a:pt x="3661" y="20546"/>
                </a:cubicBezTo>
                <a:cubicBezTo>
                  <a:pt x="3743" y="20546"/>
                  <a:pt x="3825" y="20533"/>
                  <a:pt x="3906" y="20533"/>
                </a:cubicBezTo>
                <a:cubicBezTo>
                  <a:pt x="3933" y="20520"/>
                  <a:pt x="3949" y="20520"/>
                  <a:pt x="3962" y="20520"/>
                </a:cubicBezTo>
                <a:cubicBezTo>
                  <a:pt x="5226" y="20438"/>
                  <a:pt x="6235" y="19390"/>
                  <a:pt x="6274" y="18113"/>
                </a:cubicBezTo>
                <a:cubicBezTo>
                  <a:pt x="7580" y="17607"/>
                  <a:pt x="8452" y="16369"/>
                  <a:pt x="8452" y="14955"/>
                </a:cubicBezTo>
                <a:cubicBezTo>
                  <a:pt x="8452" y="14791"/>
                  <a:pt x="8439" y="14628"/>
                  <a:pt x="8410" y="14465"/>
                </a:cubicBezTo>
                <a:cubicBezTo>
                  <a:pt x="8384" y="14151"/>
                  <a:pt x="8302" y="13851"/>
                  <a:pt x="8165" y="13593"/>
                </a:cubicBezTo>
                <a:cubicBezTo>
                  <a:pt x="8831" y="12953"/>
                  <a:pt x="9200" y="12084"/>
                  <a:pt x="9200" y="11157"/>
                </a:cubicBezTo>
                <a:cubicBezTo>
                  <a:pt x="9200" y="10846"/>
                  <a:pt x="9158" y="10546"/>
                  <a:pt x="9076" y="10259"/>
                </a:cubicBezTo>
                <a:cubicBezTo>
                  <a:pt x="9024" y="9961"/>
                  <a:pt x="8913" y="9687"/>
                  <a:pt x="8750" y="9458"/>
                </a:cubicBezTo>
                <a:cubicBezTo>
                  <a:pt x="8642" y="9279"/>
                  <a:pt x="8521" y="9116"/>
                  <a:pt x="8384" y="8952"/>
                </a:cubicBezTo>
                <a:cubicBezTo>
                  <a:pt x="8766" y="8342"/>
                  <a:pt x="8942" y="7633"/>
                  <a:pt x="8900" y="6911"/>
                </a:cubicBezTo>
                <a:cubicBezTo>
                  <a:pt x="8831" y="6111"/>
                  <a:pt x="8492" y="5334"/>
                  <a:pt x="7920" y="4762"/>
                </a:cubicBezTo>
                <a:cubicBezTo>
                  <a:pt x="7580" y="4423"/>
                  <a:pt x="7159" y="4165"/>
                  <a:pt x="6725" y="3988"/>
                </a:cubicBezTo>
                <a:cubicBezTo>
                  <a:pt x="6708" y="3782"/>
                  <a:pt x="6682" y="3580"/>
                  <a:pt x="6614" y="3374"/>
                </a:cubicBezTo>
                <a:cubicBezTo>
                  <a:pt x="6562" y="3142"/>
                  <a:pt x="6450" y="2910"/>
                  <a:pt x="6300" y="2708"/>
                </a:cubicBezTo>
                <a:cubicBezTo>
                  <a:pt x="6219" y="2571"/>
                  <a:pt x="6111" y="2437"/>
                  <a:pt x="5990" y="2326"/>
                </a:cubicBezTo>
                <a:cubicBezTo>
                  <a:pt x="5521" y="1847"/>
                  <a:pt x="4883" y="1600"/>
                  <a:pt x="4238" y="1600"/>
                </a:cubicBezTo>
                <a:cubicBezTo>
                  <a:pt x="3985" y="1600"/>
                  <a:pt x="3731" y="1638"/>
                  <a:pt x="3485" y="1715"/>
                </a:cubicBezTo>
                <a:lnTo>
                  <a:pt x="3485" y="1647"/>
                </a:lnTo>
                <a:cubicBezTo>
                  <a:pt x="3485" y="735"/>
                  <a:pt x="2750" y="1"/>
                  <a:pt x="1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 rot="7199981">
            <a:off x="-328418" y="1706060"/>
            <a:ext cx="2322738" cy="5659561"/>
          </a:xfrm>
          <a:custGeom>
            <a:avLst/>
            <a:gdLst/>
            <a:ahLst/>
            <a:cxnLst/>
            <a:rect l="l" t="t" r="r" b="b"/>
            <a:pathLst>
              <a:path w="9210" h="22441" extrusionOk="0">
                <a:moveTo>
                  <a:pt x="7361" y="585"/>
                </a:moveTo>
                <a:cubicBezTo>
                  <a:pt x="7946" y="585"/>
                  <a:pt x="8423" y="1062"/>
                  <a:pt x="8423" y="1647"/>
                </a:cubicBezTo>
                <a:lnTo>
                  <a:pt x="8423" y="11238"/>
                </a:lnTo>
                <a:cubicBezTo>
                  <a:pt x="8423" y="11865"/>
                  <a:pt x="7920" y="12381"/>
                  <a:pt x="7280" y="12381"/>
                </a:cubicBezTo>
                <a:cubicBezTo>
                  <a:pt x="6653" y="12381"/>
                  <a:pt x="6137" y="11865"/>
                  <a:pt x="6137" y="11238"/>
                </a:cubicBezTo>
                <a:lnTo>
                  <a:pt x="6137" y="10314"/>
                </a:lnTo>
                <a:cubicBezTo>
                  <a:pt x="6803" y="10193"/>
                  <a:pt x="7361" y="9687"/>
                  <a:pt x="7511" y="8982"/>
                </a:cubicBezTo>
                <a:cubicBezTo>
                  <a:pt x="7551" y="8831"/>
                  <a:pt x="7443" y="8668"/>
                  <a:pt x="7293" y="8642"/>
                </a:cubicBezTo>
                <a:cubicBezTo>
                  <a:pt x="7266" y="8635"/>
                  <a:pt x="7240" y="8632"/>
                  <a:pt x="7215" y="8632"/>
                </a:cubicBezTo>
                <a:cubicBezTo>
                  <a:pt x="7084" y="8632"/>
                  <a:pt x="6973" y="8721"/>
                  <a:pt x="6940" y="8858"/>
                </a:cubicBezTo>
                <a:cubicBezTo>
                  <a:pt x="6822" y="9399"/>
                  <a:pt x="6348" y="9757"/>
                  <a:pt x="5820" y="9757"/>
                </a:cubicBezTo>
                <a:cubicBezTo>
                  <a:pt x="5736" y="9757"/>
                  <a:pt x="5650" y="9748"/>
                  <a:pt x="5565" y="9729"/>
                </a:cubicBezTo>
                <a:lnTo>
                  <a:pt x="5470" y="9729"/>
                </a:lnTo>
                <a:cubicBezTo>
                  <a:pt x="4654" y="9566"/>
                  <a:pt x="4027" y="8844"/>
                  <a:pt x="4027" y="7989"/>
                </a:cubicBezTo>
                <a:cubicBezTo>
                  <a:pt x="4027" y="7061"/>
                  <a:pt x="4735" y="6300"/>
                  <a:pt x="5634" y="6219"/>
                </a:cubicBezTo>
                <a:lnTo>
                  <a:pt x="5634" y="6313"/>
                </a:lnTo>
                <a:cubicBezTo>
                  <a:pt x="5634" y="7198"/>
                  <a:pt x="6339" y="7907"/>
                  <a:pt x="7224" y="7907"/>
                </a:cubicBezTo>
                <a:cubicBezTo>
                  <a:pt x="7387" y="7907"/>
                  <a:pt x="7524" y="7783"/>
                  <a:pt x="7524" y="7620"/>
                </a:cubicBezTo>
                <a:cubicBezTo>
                  <a:pt x="7524" y="7456"/>
                  <a:pt x="7387" y="7319"/>
                  <a:pt x="7224" y="7319"/>
                </a:cubicBezTo>
                <a:cubicBezTo>
                  <a:pt x="6666" y="7319"/>
                  <a:pt x="6218" y="6872"/>
                  <a:pt x="6218" y="6313"/>
                </a:cubicBezTo>
                <a:cubicBezTo>
                  <a:pt x="6218" y="5755"/>
                  <a:pt x="6666" y="5308"/>
                  <a:pt x="7224" y="5308"/>
                </a:cubicBezTo>
                <a:cubicBezTo>
                  <a:pt x="7387" y="5308"/>
                  <a:pt x="7524" y="5170"/>
                  <a:pt x="7524" y="5007"/>
                </a:cubicBezTo>
                <a:cubicBezTo>
                  <a:pt x="7524" y="4844"/>
                  <a:pt x="7387" y="4707"/>
                  <a:pt x="7224" y="4707"/>
                </a:cubicBezTo>
                <a:cubicBezTo>
                  <a:pt x="6597" y="4707"/>
                  <a:pt x="6042" y="5089"/>
                  <a:pt x="5781" y="5621"/>
                </a:cubicBezTo>
                <a:cubicBezTo>
                  <a:pt x="4491" y="5634"/>
                  <a:pt x="3442" y="6682"/>
                  <a:pt x="3442" y="7989"/>
                </a:cubicBezTo>
                <a:cubicBezTo>
                  <a:pt x="3442" y="9197"/>
                  <a:pt x="4366" y="10206"/>
                  <a:pt x="5552" y="10340"/>
                </a:cubicBezTo>
                <a:lnTo>
                  <a:pt x="5552" y="11238"/>
                </a:lnTo>
                <a:cubicBezTo>
                  <a:pt x="5552" y="12192"/>
                  <a:pt x="6326" y="12969"/>
                  <a:pt x="7280" y="12969"/>
                </a:cubicBezTo>
                <a:lnTo>
                  <a:pt x="7456" y="12969"/>
                </a:lnTo>
                <a:cubicBezTo>
                  <a:pt x="8096" y="12969"/>
                  <a:pt x="8612" y="13498"/>
                  <a:pt x="8612" y="14138"/>
                </a:cubicBezTo>
                <a:cubicBezTo>
                  <a:pt x="8612" y="14791"/>
                  <a:pt x="8096" y="15307"/>
                  <a:pt x="7456" y="15307"/>
                </a:cubicBezTo>
                <a:cubicBezTo>
                  <a:pt x="7293" y="15307"/>
                  <a:pt x="7155" y="15445"/>
                  <a:pt x="7155" y="15608"/>
                </a:cubicBezTo>
                <a:cubicBezTo>
                  <a:pt x="7155" y="15771"/>
                  <a:pt x="7293" y="15892"/>
                  <a:pt x="7456" y="15892"/>
                </a:cubicBezTo>
                <a:cubicBezTo>
                  <a:pt x="7809" y="15892"/>
                  <a:pt x="8148" y="15784"/>
                  <a:pt x="8423" y="15595"/>
                </a:cubicBezTo>
                <a:lnTo>
                  <a:pt x="8423" y="16274"/>
                </a:lnTo>
                <a:cubicBezTo>
                  <a:pt x="8423" y="16901"/>
                  <a:pt x="7920" y="17417"/>
                  <a:pt x="7280" y="17417"/>
                </a:cubicBezTo>
                <a:cubicBezTo>
                  <a:pt x="7074" y="17417"/>
                  <a:pt x="6884" y="17362"/>
                  <a:pt x="6721" y="17267"/>
                </a:cubicBezTo>
                <a:cubicBezTo>
                  <a:pt x="6695" y="17241"/>
                  <a:pt x="6666" y="17228"/>
                  <a:pt x="6639" y="17215"/>
                </a:cubicBezTo>
                <a:cubicBezTo>
                  <a:pt x="6339" y="17009"/>
                  <a:pt x="6137" y="16656"/>
                  <a:pt x="6137" y="16274"/>
                </a:cubicBezTo>
                <a:lnTo>
                  <a:pt x="6137" y="15036"/>
                </a:lnTo>
                <a:cubicBezTo>
                  <a:pt x="6137" y="14873"/>
                  <a:pt x="6012" y="14736"/>
                  <a:pt x="5849" y="14736"/>
                </a:cubicBezTo>
                <a:cubicBezTo>
                  <a:pt x="5686" y="14736"/>
                  <a:pt x="5552" y="14873"/>
                  <a:pt x="5552" y="15036"/>
                </a:cubicBezTo>
                <a:lnTo>
                  <a:pt x="5552" y="16274"/>
                </a:lnTo>
                <a:cubicBezTo>
                  <a:pt x="5552" y="16562"/>
                  <a:pt x="5634" y="16846"/>
                  <a:pt x="5754" y="17091"/>
                </a:cubicBezTo>
                <a:cubicBezTo>
                  <a:pt x="5604" y="17104"/>
                  <a:pt x="5470" y="17133"/>
                  <a:pt x="5320" y="17198"/>
                </a:cubicBezTo>
                <a:cubicBezTo>
                  <a:pt x="4899" y="17362"/>
                  <a:pt x="4556" y="17688"/>
                  <a:pt x="4379" y="18113"/>
                </a:cubicBezTo>
                <a:cubicBezTo>
                  <a:pt x="4311" y="18260"/>
                  <a:pt x="4379" y="18423"/>
                  <a:pt x="4530" y="18492"/>
                </a:cubicBezTo>
                <a:cubicBezTo>
                  <a:pt x="4572" y="18505"/>
                  <a:pt x="4611" y="18521"/>
                  <a:pt x="4654" y="18521"/>
                </a:cubicBezTo>
                <a:cubicBezTo>
                  <a:pt x="4762" y="18521"/>
                  <a:pt x="4869" y="18452"/>
                  <a:pt x="4912" y="18341"/>
                </a:cubicBezTo>
                <a:cubicBezTo>
                  <a:pt x="5033" y="18070"/>
                  <a:pt x="5265" y="17852"/>
                  <a:pt x="5536" y="17744"/>
                </a:cubicBezTo>
                <a:cubicBezTo>
                  <a:pt x="5673" y="17690"/>
                  <a:pt x="5812" y="17663"/>
                  <a:pt x="5952" y="17663"/>
                </a:cubicBezTo>
                <a:cubicBezTo>
                  <a:pt x="6092" y="17663"/>
                  <a:pt x="6231" y="17690"/>
                  <a:pt x="6368" y="17744"/>
                </a:cubicBezTo>
                <a:cubicBezTo>
                  <a:pt x="6626" y="17907"/>
                  <a:pt x="6953" y="18002"/>
                  <a:pt x="7280" y="18002"/>
                </a:cubicBezTo>
                <a:cubicBezTo>
                  <a:pt x="7727" y="18002"/>
                  <a:pt x="8122" y="17839"/>
                  <a:pt x="8423" y="17567"/>
                </a:cubicBezTo>
                <a:lnTo>
                  <a:pt x="8423" y="20791"/>
                </a:lnTo>
                <a:cubicBezTo>
                  <a:pt x="8423" y="21379"/>
                  <a:pt x="7946" y="21852"/>
                  <a:pt x="7361" y="21852"/>
                </a:cubicBezTo>
                <a:cubicBezTo>
                  <a:pt x="6777" y="21852"/>
                  <a:pt x="6300" y="21379"/>
                  <a:pt x="6300" y="20791"/>
                </a:cubicBezTo>
                <a:lnTo>
                  <a:pt x="6300" y="20356"/>
                </a:lnTo>
                <a:cubicBezTo>
                  <a:pt x="6790" y="20112"/>
                  <a:pt x="7155" y="19648"/>
                  <a:pt x="7237" y="19076"/>
                </a:cubicBezTo>
                <a:cubicBezTo>
                  <a:pt x="7266" y="18913"/>
                  <a:pt x="7142" y="18766"/>
                  <a:pt x="6992" y="18737"/>
                </a:cubicBezTo>
                <a:cubicBezTo>
                  <a:pt x="6977" y="18734"/>
                  <a:pt x="6962" y="18733"/>
                  <a:pt x="6947" y="18733"/>
                </a:cubicBezTo>
                <a:cubicBezTo>
                  <a:pt x="6802" y="18733"/>
                  <a:pt x="6676" y="18845"/>
                  <a:pt x="6653" y="18982"/>
                </a:cubicBezTo>
                <a:cubicBezTo>
                  <a:pt x="6597" y="19377"/>
                  <a:pt x="6352" y="19690"/>
                  <a:pt x="6012" y="19854"/>
                </a:cubicBezTo>
                <a:cubicBezTo>
                  <a:pt x="5986" y="19854"/>
                  <a:pt x="5960" y="19854"/>
                  <a:pt x="5931" y="19867"/>
                </a:cubicBezTo>
                <a:cubicBezTo>
                  <a:pt x="5754" y="19909"/>
                  <a:pt x="5578" y="19935"/>
                  <a:pt x="5402" y="19935"/>
                </a:cubicBezTo>
                <a:cubicBezTo>
                  <a:pt x="4474" y="19935"/>
                  <a:pt x="3700" y="19269"/>
                  <a:pt x="3537" y="18384"/>
                </a:cubicBezTo>
                <a:cubicBezTo>
                  <a:pt x="3563" y="18328"/>
                  <a:pt x="3563" y="18276"/>
                  <a:pt x="3550" y="18221"/>
                </a:cubicBezTo>
                <a:cubicBezTo>
                  <a:pt x="3537" y="18165"/>
                  <a:pt x="3524" y="18113"/>
                  <a:pt x="3511" y="18044"/>
                </a:cubicBezTo>
                <a:lnTo>
                  <a:pt x="3511" y="17920"/>
                </a:lnTo>
                <a:cubicBezTo>
                  <a:pt x="3524" y="17881"/>
                  <a:pt x="3511" y="17839"/>
                  <a:pt x="3494" y="17799"/>
                </a:cubicBezTo>
                <a:cubicBezTo>
                  <a:pt x="3511" y="17104"/>
                  <a:pt x="3971" y="16464"/>
                  <a:pt x="4680" y="16287"/>
                </a:cubicBezTo>
                <a:cubicBezTo>
                  <a:pt x="4843" y="16248"/>
                  <a:pt x="4938" y="16085"/>
                  <a:pt x="4899" y="15935"/>
                </a:cubicBezTo>
                <a:cubicBezTo>
                  <a:pt x="4863" y="15796"/>
                  <a:pt x="4740" y="15707"/>
                  <a:pt x="4604" y="15707"/>
                </a:cubicBezTo>
                <a:cubicBezTo>
                  <a:pt x="4579" y="15707"/>
                  <a:pt x="4555" y="15710"/>
                  <a:pt x="4530" y="15716"/>
                </a:cubicBezTo>
                <a:cubicBezTo>
                  <a:pt x="3674" y="15948"/>
                  <a:pt x="3073" y="16656"/>
                  <a:pt x="2939" y="17473"/>
                </a:cubicBezTo>
                <a:cubicBezTo>
                  <a:pt x="1973" y="17022"/>
                  <a:pt x="1346" y="16055"/>
                  <a:pt x="1346" y="14955"/>
                </a:cubicBezTo>
                <a:lnTo>
                  <a:pt x="1346" y="14749"/>
                </a:lnTo>
                <a:cubicBezTo>
                  <a:pt x="1372" y="14710"/>
                  <a:pt x="1372" y="14667"/>
                  <a:pt x="1372" y="14628"/>
                </a:cubicBezTo>
                <a:lnTo>
                  <a:pt x="1372" y="14520"/>
                </a:lnTo>
                <a:cubicBezTo>
                  <a:pt x="1414" y="14275"/>
                  <a:pt x="1483" y="14031"/>
                  <a:pt x="1590" y="13799"/>
                </a:cubicBezTo>
                <a:cubicBezTo>
                  <a:pt x="1862" y="13335"/>
                  <a:pt x="2368" y="13021"/>
                  <a:pt x="2939" y="13008"/>
                </a:cubicBezTo>
                <a:cubicBezTo>
                  <a:pt x="3103" y="13008"/>
                  <a:pt x="3223" y="12871"/>
                  <a:pt x="3223" y="12724"/>
                </a:cubicBezTo>
                <a:cubicBezTo>
                  <a:pt x="3223" y="12561"/>
                  <a:pt x="3086" y="12424"/>
                  <a:pt x="2923" y="12424"/>
                </a:cubicBezTo>
                <a:cubicBezTo>
                  <a:pt x="2325" y="12437"/>
                  <a:pt x="1767" y="12695"/>
                  <a:pt x="1388" y="13103"/>
                </a:cubicBezTo>
                <a:cubicBezTo>
                  <a:pt x="869" y="12587"/>
                  <a:pt x="585" y="11891"/>
                  <a:pt x="585" y="11157"/>
                </a:cubicBezTo>
                <a:cubicBezTo>
                  <a:pt x="585" y="10967"/>
                  <a:pt x="611" y="10778"/>
                  <a:pt x="637" y="10601"/>
                </a:cubicBezTo>
                <a:cubicBezTo>
                  <a:pt x="666" y="10559"/>
                  <a:pt x="666" y="10533"/>
                  <a:pt x="679" y="10490"/>
                </a:cubicBezTo>
                <a:cubicBezTo>
                  <a:pt x="679" y="10464"/>
                  <a:pt x="679" y="10438"/>
                  <a:pt x="692" y="10409"/>
                </a:cubicBezTo>
                <a:cubicBezTo>
                  <a:pt x="748" y="10177"/>
                  <a:pt x="843" y="9961"/>
                  <a:pt x="950" y="9756"/>
                </a:cubicBezTo>
                <a:cubicBezTo>
                  <a:pt x="1243" y="9354"/>
                  <a:pt x="1734" y="9092"/>
                  <a:pt x="2254" y="9092"/>
                </a:cubicBezTo>
                <a:cubicBezTo>
                  <a:pt x="2313" y="9092"/>
                  <a:pt x="2373" y="9095"/>
                  <a:pt x="2433" y="9102"/>
                </a:cubicBezTo>
                <a:cubicBezTo>
                  <a:pt x="2442" y="9103"/>
                  <a:pt x="2451" y="9104"/>
                  <a:pt x="2460" y="9104"/>
                </a:cubicBezTo>
                <a:cubicBezTo>
                  <a:pt x="2612" y="9104"/>
                  <a:pt x="2747" y="8999"/>
                  <a:pt x="2760" y="8844"/>
                </a:cubicBezTo>
                <a:cubicBezTo>
                  <a:pt x="2789" y="8681"/>
                  <a:pt x="2665" y="8544"/>
                  <a:pt x="2515" y="8518"/>
                </a:cubicBezTo>
                <a:cubicBezTo>
                  <a:pt x="2434" y="8510"/>
                  <a:pt x="2355" y="8507"/>
                  <a:pt x="2276" y="8507"/>
                </a:cubicBezTo>
                <a:cubicBezTo>
                  <a:pt x="1944" y="8507"/>
                  <a:pt x="1631" y="8573"/>
                  <a:pt x="1346" y="8694"/>
                </a:cubicBezTo>
                <a:cubicBezTo>
                  <a:pt x="624" y="7607"/>
                  <a:pt x="761" y="6124"/>
                  <a:pt x="1698" y="5183"/>
                </a:cubicBezTo>
                <a:cubicBezTo>
                  <a:pt x="1960" y="4925"/>
                  <a:pt x="2270" y="4723"/>
                  <a:pt x="2596" y="4586"/>
                </a:cubicBezTo>
                <a:cubicBezTo>
                  <a:pt x="2720" y="4968"/>
                  <a:pt x="2952" y="5321"/>
                  <a:pt x="3266" y="5592"/>
                </a:cubicBezTo>
                <a:cubicBezTo>
                  <a:pt x="3318" y="5634"/>
                  <a:pt x="3387" y="5660"/>
                  <a:pt x="3455" y="5660"/>
                </a:cubicBezTo>
                <a:cubicBezTo>
                  <a:pt x="3537" y="5660"/>
                  <a:pt x="3619" y="5621"/>
                  <a:pt x="3674" y="5553"/>
                </a:cubicBezTo>
                <a:cubicBezTo>
                  <a:pt x="3782" y="5428"/>
                  <a:pt x="3769" y="5252"/>
                  <a:pt x="3645" y="5144"/>
                </a:cubicBezTo>
                <a:cubicBezTo>
                  <a:pt x="3155" y="4723"/>
                  <a:pt x="2992" y="4070"/>
                  <a:pt x="3168" y="3482"/>
                </a:cubicBezTo>
                <a:cubicBezTo>
                  <a:pt x="3210" y="3335"/>
                  <a:pt x="3279" y="3198"/>
                  <a:pt x="3374" y="3061"/>
                </a:cubicBezTo>
                <a:cubicBezTo>
                  <a:pt x="3400" y="3008"/>
                  <a:pt x="3442" y="2953"/>
                  <a:pt x="3481" y="2910"/>
                </a:cubicBezTo>
                <a:cubicBezTo>
                  <a:pt x="3494" y="2884"/>
                  <a:pt x="3511" y="2871"/>
                  <a:pt x="3524" y="2858"/>
                </a:cubicBezTo>
                <a:cubicBezTo>
                  <a:pt x="3550" y="2816"/>
                  <a:pt x="3592" y="2777"/>
                  <a:pt x="3619" y="2734"/>
                </a:cubicBezTo>
                <a:cubicBezTo>
                  <a:pt x="3988" y="2376"/>
                  <a:pt x="4475" y="2189"/>
                  <a:pt x="4968" y="2189"/>
                </a:cubicBezTo>
                <a:cubicBezTo>
                  <a:pt x="5220" y="2189"/>
                  <a:pt x="5475" y="2238"/>
                  <a:pt x="5715" y="2339"/>
                </a:cubicBezTo>
                <a:lnTo>
                  <a:pt x="5715" y="3253"/>
                </a:lnTo>
                <a:cubicBezTo>
                  <a:pt x="5715" y="3417"/>
                  <a:pt x="5849" y="3551"/>
                  <a:pt x="6012" y="3551"/>
                </a:cubicBezTo>
                <a:cubicBezTo>
                  <a:pt x="6176" y="3551"/>
                  <a:pt x="6300" y="3417"/>
                  <a:pt x="6300" y="3253"/>
                </a:cubicBezTo>
                <a:lnTo>
                  <a:pt x="6300" y="2163"/>
                </a:lnTo>
                <a:lnTo>
                  <a:pt x="6300" y="1865"/>
                </a:lnTo>
                <a:lnTo>
                  <a:pt x="6300" y="1647"/>
                </a:lnTo>
                <a:cubicBezTo>
                  <a:pt x="6300" y="1062"/>
                  <a:pt x="6777" y="585"/>
                  <a:pt x="7361" y="585"/>
                </a:cubicBezTo>
                <a:close/>
                <a:moveTo>
                  <a:pt x="7361" y="1"/>
                </a:moveTo>
                <a:cubicBezTo>
                  <a:pt x="6463" y="1"/>
                  <a:pt x="5715" y="735"/>
                  <a:pt x="5715" y="1647"/>
                </a:cubicBezTo>
                <a:lnTo>
                  <a:pt x="5715" y="1715"/>
                </a:lnTo>
                <a:cubicBezTo>
                  <a:pt x="5469" y="1638"/>
                  <a:pt x="5215" y="1600"/>
                  <a:pt x="4962" y="1600"/>
                </a:cubicBezTo>
                <a:cubicBezTo>
                  <a:pt x="4317" y="1600"/>
                  <a:pt x="3679" y="1847"/>
                  <a:pt x="3210" y="2326"/>
                </a:cubicBezTo>
                <a:cubicBezTo>
                  <a:pt x="3086" y="2450"/>
                  <a:pt x="2978" y="2571"/>
                  <a:pt x="2897" y="2708"/>
                </a:cubicBezTo>
                <a:cubicBezTo>
                  <a:pt x="2747" y="2910"/>
                  <a:pt x="2652" y="3142"/>
                  <a:pt x="2583" y="3374"/>
                </a:cubicBezTo>
                <a:cubicBezTo>
                  <a:pt x="2531" y="3580"/>
                  <a:pt x="2489" y="3782"/>
                  <a:pt x="2489" y="3988"/>
                </a:cubicBezTo>
                <a:cubicBezTo>
                  <a:pt x="2041" y="4165"/>
                  <a:pt x="1633" y="4423"/>
                  <a:pt x="1290" y="4762"/>
                </a:cubicBezTo>
                <a:cubicBezTo>
                  <a:pt x="705" y="5334"/>
                  <a:pt x="366" y="6111"/>
                  <a:pt x="310" y="6911"/>
                </a:cubicBezTo>
                <a:cubicBezTo>
                  <a:pt x="258" y="7633"/>
                  <a:pt x="434" y="8342"/>
                  <a:pt x="816" y="8952"/>
                </a:cubicBezTo>
                <a:cubicBezTo>
                  <a:pt x="679" y="9116"/>
                  <a:pt x="555" y="9279"/>
                  <a:pt x="447" y="9458"/>
                </a:cubicBezTo>
                <a:cubicBezTo>
                  <a:pt x="297" y="9687"/>
                  <a:pt x="176" y="9961"/>
                  <a:pt x="121" y="10259"/>
                </a:cubicBezTo>
                <a:cubicBezTo>
                  <a:pt x="39" y="10546"/>
                  <a:pt x="0" y="10846"/>
                  <a:pt x="0" y="11157"/>
                </a:cubicBezTo>
                <a:cubicBezTo>
                  <a:pt x="0" y="12084"/>
                  <a:pt x="379" y="12953"/>
                  <a:pt x="1032" y="13593"/>
                </a:cubicBezTo>
                <a:cubicBezTo>
                  <a:pt x="898" y="13851"/>
                  <a:pt x="816" y="14151"/>
                  <a:pt x="787" y="14465"/>
                </a:cubicBezTo>
                <a:cubicBezTo>
                  <a:pt x="774" y="14628"/>
                  <a:pt x="761" y="14791"/>
                  <a:pt x="761" y="14955"/>
                </a:cubicBezTo>
                <a:cubicBezTo>
                  <a:pt x="761" y="16369"/>
                  <a:pt x="1617" y="17607"/>
                  <a:pt x="2923" y="18113"/>
                </a:cubicBezTo>
                <a:cubicBezTo>
                  <a:pt x="2965" y="19390"/>
                  <a:pt x="3971" y="20438"/>
                  <a:pt x="5238" y="20520"/>
                </a:cubicBezTo>
                <a:cubicBezTo>
                  <a:pt x="5251" y="20520"/>
                  <a:pt x="5278" y="20520"/>
                  <a:pt x="5291" y="20533"/>
                </a:cubicBezTo>
                <a:cubicBezTo>
                  <a:pt x="5372" y="20533"/>
                  <a:pt x="5454" y="20546"/>
                  <a:pt x="5536" y="20546"/>
                </a:cubicBezTo>
                <a:cubicBezTo>
                  <a:pt x="5591" y="20546"/>
                  <a:pt x="5660" y="20546"/>
                  <a:pt x="5715" y="20533"/>
                </a:cubicBezTo>
                <a:lnTo>
                  <a:pt x="5715" y="20791"/>
                </a:lnTo>
                <a:cubicBezTo>
                  <a:pt x="5715" y="21705"/>
                  <a:pt x="6463" y="22440"/>
                  <a:pt x="7361" y="22440"/>
                </a:cubicBezTo>
                <a:cubicBezTo>
                  <a:pt x="8272" y="22440"/>
                  <a:pt x="9020" y="21705"/>
                  <a:pt x="9020" y="20791"/>
                </a:cubicBezTo>
                <a:lnTo>
                  <a:pt x="9020" y="14968"/>
                </a:lnTo>
                <a:cubicBezTo>
                  <a:pt x="9020" y="14955"/>
                  <a:pt x="9007" y="14955"/>
                  <a:pt x="9007" y="14942"/>
                </a:cubicBezTo>
                <a:cubicBezTo>
                  <a:pt x="9144" y="14697"/>
                  <a:pt x="9210" y="14422"/>
                  <a:pt x="9210" y="14138"/>
                </a:cubicBezTo>
                <a:cubicBezTo>
                  <a:pt x="9210" y="13498"/>
                  <a:pt x="8857" y="12927"/>
                  <a:pt x="8328" y="12626"/>
                </a:cubicBezTo>
                <a:cubicBezTo>
                  <a:pt x="8749" y="12300"/>
                  <a:pt x="9020" y="11797"/>
                  <a:pt x="9020" y="11238"/>
                </a:cubicBezTo>
                <a:lnTo>
                  <a:pt x="9020" y="1647"/>
                </a:lnTo>
                <a:cubicBezTo>
                  <a:pt x="9020" y="735"/>
                  <a:pt x="8272" y="1"/>
                  <a:pt x="7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 rot="-1635335" flipH="1">
            <a:off x="7458454" y="-2000632"/>
            <a:ext cx="2322548" cy="5664635"/>
          </a:xfrm>
          <a:custGeom>
            <a:avLst/>
            <a:gdLst/>
            <a:ahLst/>
            <a:cxnLst/>
            <a:rect l="l" t="t" r="r" b="b"/>
            <a:pathLst>
              <a:path w="9201" h="22441" extrusionOk="0">
                <a:moveTo>
                  <a:pt x="1839" y="585"/>
                </a:moveTo>
                <a:cubicBezTo>
                  <a:pt x="2424" y="585"/>
                  <a:pt x="2901" y="1062"/>
                  <a:pt x="2901" y="1647"/>
                </a:cubicBezTo>
                <a:lnTo>
                  <a:pt x="2901" y="1865"/>
                </a:lnTo>
                <a:lnTo>
                  <a:pt x="2901" y="2163"/>
                </a:lnTo>
                <a:lnTo>
                  <a:pt x="2901" y="3253"/>
                </a:lnTo>
                <a:cubicBezTo>
                  <a:pt x="2901" y="3417"/>
                  <a:pt x="3021" y="3551"/>
                  <a:pt x="3185" y="3551"/>
                </a:cubicBezTo>
                <a:cubicBezTo>
                  <a:pt x="3348" y="3551"/>
                  <a:pt x="3485" y="3417"/>
                  <a:pt x="3485" y="3253"/>
                </a:cubicBezTo>
                <a:lnTo>
                  <a:pt x="3485" y="2339"/>
                </a:lnTo>
                <a:cubicBezTo>
                  <a:pt x="3726" y="2238"/>
                  <a:pt x="3980" y="2189"/>
                  <a:pt x="4233" y="2189"/>
                </a:cubicBezTo>
                <a:cubicBezTo>
                  <a:pt x="4725" y="2189"/>
                  <a:pt x="5213" y="2376"/>
                  <a:pt x="5582" y="2734"/>
                </a:cubicBezTo>
                <a:cubicBezTo>
                  <a:pt x="5608" y="2777"/>
                  <a:pt x="5647" y="2816"/>
                  <a:pt x="5676" y="2858"/>
                </a:cubicBezTo>
                <a:cubicBezTo>
                  <a:pt x="5690" y="2871"/>
                  <a:pt x="5703" y="2884"/>
                  <a:pt x="5716" y="2910"/>
                </a:cubicBezTo>
                <a:cubicBezTo>
                  <a:pt x="5758" y="2953"/>
                  <a:pt x="5797" y="3008"/>
                  <a:pt x="5840" y="3061"/>
                </a:cubicBezTo>
                <a:cubicBezTo>
                  <a:pt x="5921" y="3185"/>
                  <a:pt x="5990" y="3335"/>
                  <a:pt x="6029" y="3482"/>
                </a:cubicBezTo>
                <a:cubicBezTo>
                  <a:pt x="6206" y="4070"/>
                  <a:pt x="6042" y="4723"/>
                  <a:pt x="5552" y="5144"/>
                </a:cubicBezTo>
                <a:cubicBezTo>
                  <a:pt x="5432" y="5252"/>
                  <a:pt x="5418" y="5428"/>
                  <a:pt x="5526" y="5553"/>
                </a:cubicBezTo>
                <a:cubicBezTo>
                  <a:pt x="5582" y="5621"/>
                  <a:pt x="5663" y="5660"/>
                  <a:pt x="5745" y="5660"/>
                </a:cubicBezTo>
                <a:cubicBezTo>
                  <a:pt x="5810" y="5660"/>
                  <a:pt x="5879" y="5634"/>
                  <a:pt x="5934" y="5592"/>
                </a:cubicBezTo>
                <a:cubicBezTo>
                  <a:pt x="6261" y="5321"/>
                  <a:pt x="6480" y="4968"/>
                  <a:pt x="6601" y="4586"/>
                </a:cubicBezTo>
                <a:cubicBezTo>
                  <a:pt x="6927" y="4723"/>
                  <a:pt x="7241" y="4925"/>
                  <a:pt x="7499" y="5183"/>
                </a:cubicBezTo>
                <a:cubicBezTo>
                  <a:pt x="8439" y="6124"/>
                  <a:pt x="8573" y="7607"/>
                  <a:pt x="7852" y="8694"/>
                </a:cubicBezTo>
                <a:cubicBezTo>
                  <a:pt x="7566" y="8573"/>
                  <a:pt x="7253" y="8507"/>
                  <a:pt x="6928" y="8507"/>
                </a:cubicBezTo>
                <a:cubicBezTo>
                  <a:pt x="6851" y="8507"/>
                  <a:pt x="6773" y="8510"/>
                  <a:pt x="6695" y="8518"/>
                </a:cubicBezTo>
                <a:cubicBezTo>
                  <a:pt x="6532" y="8544"/>
                  <a:pt x="6411" y="8681"/>
                  <a:pt x="6437" y="8844"/>
                </a:cubicBezTo>
                <a:cubicBezTo>
                  <a:pt x="6450" y="8999"/>
                  <a:pt x="6585" y="9104"/>
                  <a:pt x="6737" y="9104"/>
                </a:cubicBezTo>
                <a:cubicBezTo>
                  <a:pt x="6746" y="9104"/>
                  <a:pt x="6755" y="9103"/>
                  <a:pt x="6764" y="9102"/>
                </a:cubicBezTo>
                <a:cubicBezTo>
                  <a:pt x="6825" y="9095"/>
                  <a:pt x="6886" y="9092"/>
                  <a:pt x="6947" y="9092"/>
                </a:cubicBezTo>
                <a:cubicBezTo>
                  <a:pt x="7474" y="9092"/>
                  <a:pt x="7954" y="9354"/>
                  <a:pt x="8247" y="9756"/>
                </a:cubicBezTo>
                <a:cubicBezTo>
                  <a:pt x="8358" y="9961"/>
                  <a:pt x="8452" y="10177"/>
                  <a:pt x="8521" y="10409"/>
                </a:cubicBezTo>
                <a:cubicBezTo>
                  <a:pt x="8521" y="10438"/>
                  <a:pt x="8521" y="10464"/>
                  <a:pt x="8534" y="10490"/>
                </a:cubicBezTo>
                <a:cubicBezTo>
                  <a:pt x="8534" y="10533"/>
                  <a:pt x="8547" y="10559"/>
                  <a:pt x="8560" y="10601"/>
                </a:cubicBezTo>
                <a:cubicBezTo>
                  <a:pt x="8603" y="10778"/>
                  <a:pt x="8616" y="10967"/>
                  <a:pt x="8616" y="11157"/>
                </a:cubicBezTo>
                <a:cubicBezTo>
                  <a:pt x="8616" y="11891"/>
                  <a:pt x="8328" y="12587"/>
                  <a:pt x="7812" y="13103"/>
                </a:cubicBezTo>
                <a:cubicBezTo>
                  <a:pt x="7430" y="12695"/>
                  <a:pt x="6888" y="12437"/>
                  <a:pt x="6274" y="12424"/>
                </a:cubicBezTo>
                <a:cubicBezTo>
                  <a:pt x="6111" y="12424"/>
                  <a:pt x="5974" y="12561"/>
                  <a:pt x="5974" y="12724"/>
                </a:cubicBezTo>
                <a:cubicBezTo>
                  <a:pt x="5974" y="12871"/>
                  <a:pt x="6098" y="13008"/>
                  <a:pt x="6261" y="13008"/>
                </a:cubicBezTo>
                <a:cubicBezTo>
                  <a:pt x="6833" y="13021"/>
                  <a:pt x="7336" y="13335"/>
                  <a:pt x="7607" y="13799"/>
                </a:cubicBezTo>
                <a:cubicBezTo>
                  <a:pt x="7718" y="14031"/>
                  <a:pt x="7786" y="14275"/>
                  <a:pt x="7825" y="14520"/>
                </a:cubicBezTo>
                <a:lnTo>
                  <a:pt x="7825" y="14628"/>
                </a:lnTo>
                <a:cubicBezTo>
                  <a:pt x="7825" y="14667"/>
                  <a:pt x="7838" y="14710"/>
                  <a:pt x="7852" y="14749"/>
                </a:cubicBezTo>
                <a:lnTo>
                  <a:pt x="7852" y="14955"/>
                </a:lnTo>
                <a:cubicBezTo>
                  <a:pt x="7852" y="16055"/>
                  <a:pt x="7228" y="17022"/>
                  <a:pt x="6261" y="17486"/>
                </a:cubicBezTo>
                <a:cubicBezTo>
                  <a:pt x="6137" y="16656"/>
                  <a:pt x="5526" y="15948"/>
                  <a:pt x="4667" y="15716"/>
                </a:cubicBezTo>
                <a:cubicBezTo>
                  <a:pt x="4643" y="15710"/>
                  <a:pt x="4618" y="15707"/>
                  <a:pt x="4594" y="15707"/>
                </a:cubicBezTo>
                <a:cubicBezTo>
                  <a:pt x="4462" y="15707"/>
                  <a:pt x="4351" y="15796"/>
                  <a:pt x="4315" y="15935"/>
                </a:cubicBezTo>
                <a:cubicBezTo>
                  <a:pt x="4275" y="16085"/>
                  <a:pt x="4370" y="16248"/>
                  <a:pt x="4520" y="16287"/>
                </a:cubicBezTo>
                <a:cubicBezTo>
                  <a:pt x="5226" y="16464"/>
                  <a:pt x="5690" y="17104"/>
                  <a:pt x="5703" y="17799"/>
                </a:cubicBezTo>
                <a:cubicBezTo>
                  <a:pt x="5690" y="17839"/>
                  <a:pt x="5690" y="17881"/>
                  <a:pt x="5690" y="17920"/>
                </a:cubicBezTo>
                <a:lnTo>
                  <a:pt x="5690" y="18044"/>
                </a:lnTo>
                <a:lnTo>
                  <a:pt x="5690" y="18057"/>
                </a:lnTo>
                <a:cubicBezTo>
                  <a:pt x="5676" y="18113"/>
                  <a:pt x="5676" y="18165"/>
                  <a:pt x="5647" y="18221"/>
                </a:cubicBezTo>
                <a:cubicBezTo>
                  <a:pt x="5634" y="18276"/>
                  <a:pt x="5647" y="18328"/>
                  <a:pt x="5663" y="18384"/>
                </a:cubicBezTo>
                <a:cubicBezTo>
                  <a:pt x="5500" y="19269"/>
                  <a:pt x="4723" y="19935"/>
                  <a:pt x="3799" y="19935"/>
                </a:cubicBezTo>
                <a:cubicBezTo>
                  <a:pt x="3622" y="19935"/>
                  <a:pt x="3443" y="19909"/>
                  <a:pt x="3266" y="19867"/>
                </a:cubicBezTo>
                <a:cubicBezTo>
                  <a:pt x="3240" y="19854"/>
                  <a:pt x="3214" y="19854"/>
                  <a:pt x="3185" y="19854"/>
                </a:cubicBezTo>
                <a:cubicBezTo>
                  <a:pt x="2858" y="19690"/>
                  <a:pt x="2600" y="19377"/>
                  <a:pt x="2545" y="18982"/>
                </a:cubicBezTo>
                <a:cubicBezTo>
                  <a:pt x="2521" y="18845"/>
                  <a:pt x="2395" y="18733"/>
                  <a:pt x="2259" y="18733"/>
                </a:cubicBezTo>
                <a:cubicBezTo>
                  <a:pt x="2246" y="18733"/>
                  <a:pt x="2232" y="18734"/>
                  <a:pt x="2218" y="18737"/>
                </a:cubicBezTo>
                <a:cubicBezTo>
                  <a:pt x="2055" y="18766"/>
                  <a:pt x="1947" y="18913"/>
                  <a:pt x="1960" y="19076"/>
                </a:cubicBezTo>
                <a:cubicBezTo>
                  <a:pt x="2042" y="19648"/>
                  <a:pt x="2411" y="20112"/>
                  <a:pt x="2901" y="20356"/>
                </a:cubicBezTo>
                <a:lnTo>
                  <a:pt x="2901" y="20791"/>
                </a:lnTo>
                <a:cubicBezTo>
                  <a:pt x="2901" y="21379"/>
                  <a:pt x="2424" y="21852"/>
                  <a:pt x="1839" y="21852"/>
                </a:cubicBezTo>
                <a:cubicBezTo>
                  <a:pt x="1255" y="21852"/>
                  <a:pt x="778" y="21379"/>
                  <a:pt x="778" y="20791"/>
                </a:cubicBezTo>
                <a:lnTo>
                  <a:pt x="778" y="17567"/>
                </a:lnTo>
                <a:cubicBezTo>
                  <a:pt x="1075" y="17839"/>
                  <a:pt x="1483" y="18002"/>
                  <a:pt x="1921" y="18002"/>
                </a:cubicBezTo>
                <a:cubicBezTo>
                  <a:pt x="2260" y="18002"/>
                  <a:pt x="2574" y="17907"/>
                  <a:pt x="2845" y="17744"/>
                </a:cubicBezTo>
                <a:cubicBezTo>
                  <a:pt x="2974" y="17690"/>
                  <a:pt x="3110" y="17663"/>
                  <a:pt x="3248" y="17663"/>
                </a:cubicBezTo>
                <a:cubicBezTo>
                  <a:pt x="3386" y="17663"/>
                  <a:pt x="3526" y="17690"/>
                  <a:pt x="3661" y="17744"/>
                </a:cubicBezTo>
                <a:cubicBezTo>
                  <a:pt x="3949" y="17852"/>
                  <a:pt x="4164" y="18070"/>
                  <a:pt x="4288" y="18341"/>
                </a:cubicBezTo>
                <a:cubicBezTo>
                  <a:pt x="4328" y="18452"/>
                  <a:pt x="4439" y="18521"/>
                  <a:pt x="4560" y="18521"/>
                </a:cubicBezTo>
                <a:cubicBezTo>
                  <a:pt x="4586" y="18521"/>
                  <a:pt x="4628" y="18505"/>
                  <a:pt x="4667" y="18492"/>
                </a:cubicBezTo>
                <a:cubicBezTo>
                  <a:pt x="4818" y="18423"/>
                  <a:pt x="4886" y="18260"/>
                  <a:pt x="4818" y="18113"/>
                </a:cubicBezTo>
                <a:cubicBezTo>
                  <a:pt x="4641" y="17688"/>
                  <a:pt x="4302" y="17362"/>
                  <a:pt x="3880" y="17198"/>
                </a:cubicBezTo>
                <a:cubicBezTo>
                  <a:pt x="3743" y="17133"/>
                  <a:pt x="3593" y="17104"/>
                  <a:pt x="3443" y="17091"/>
                </a:cubicBezTo>
                <a:cubicBezTo>
                  <a:pt x="3580" y="16846"/>
                  <a:pt x="3648" y="16562"/>
                  <a:pt x="3648" y="16274"/>
                </a:cubicBezTo>
                <a:lnTo>
                  <a:pt x="3648" y="15036"/>
                </a:lnTo>
                <a:cubicBezTo>
                  <a:pt x="3648" y="14873"/>
                  <a:pt x="3511" y="14736"/>
                  <a:pt x="3348" y="14736"/>
                </a:cubicBezTo>
                <a:cubicBezTo>
                  <a:pt x="3185" y="14736"/>
                  <a:pt x="3064" y="14873"/>
                  <a:pt x="3064" y="15036"/>
                </a:cubicBezTo>
                <a:lnTo>
                  <a:pt x="3064" y="16274"/>
                </a:lnTo>
                <a:cubicBezTo>
                  <a:pt x="3064" y="16656"/>
                  <a:pt x="2858" y="17009"/>
                  <a:pt x="2574" y="17215"/>
                </a:cubicBezTo>
                <a:lnTo>
                  <a:pt x="2561" y="17215"/>
                </a:lnTo>
                <a:cubicBezTo>
                  <a:pt x="2531" y="17228"/>
                  <a:pt x="2505" y="17241"/>
                  <a:pt x="2479" y="17267"/>
                </a:cubicBezTo>
                <a:cubicBezTo>
                  <a:pt x="2316" y="17362"/>
                  <a:pt x="2123" y="17417"/>
                  <a:pt x="1921" y="17417"/>
                </a:cubicBezTo>
                <a:cubicBezTo>
                  <a:pt x="1281" y="17417"/>
                  <a:pt x="778" y="16901"/>
                  <a:pt x="778" y="16274"/>
                </a:cubicBezTo>
                <a:lnTo>
                  <a:pt x="778" y="15595"/>
                </a:lnTo>
                <a:cubicBezTo>
                  <a:pt x="1049" y="15784"/>
                  <a:pt x="1388" y="15892"/>
                  <a:pt x="1757" y="15892"/>
                </a:cubicBezTo>
                <a:cubicBezTo>
                  <a:pt x="1908" y="15892"/>
                  <a:pt x="2042" y="15771"/>
                  <a:pt x="2042" y="15608"/>
                </a:cubicBezTo>
                <a:cubicBezTo>
                  <a:pt x="2042" y="15445"/>
                  <a:pt x="1908" y="15307"/>
                  <a:pt x="1757" y="15307"/>
                </a:cubicBezTo>
                <a:cubicBezTo>
                  <a:pt x="1104" y="15307"/>
                  <a:pt x="585" y="14791"/>
                  <a:pt x="585" y="14138"/>
                </a:cubicBezTo>
                <a:cubicBezTo>
                  <a:pt x="585" y="13498"/>
                  <a:pt x="1104" y="12969"/>
                  <a:pt x="1757" y="12969"/>
                </a:cubicBezTo>
                <a:lnTo>
                  <a:pt x="1921" y="12969"/>
                </a:lnTo>
                <a:cubicBezTo>
                  <a:pt x="2871" y="12969"/>
                  <a:pt x="3648" y="12192"/>
                  <a:pt x="3648" y="11238"/>
                </a:cubicBezTo>
                <a:lnTo>
                  <a:pt x="3648" y="10340"/>
                </a:lnTo>
                <a:cubicBezTo>
                  <a:pt x="4831" y="10206"/>
                  <a:pt x="5758" y="9197"/>
                  <a:pt x="5758" y="7989"/>
                </a:cubicBezTo>
                <a:cubicBezTo>
                  <a:pt x="5758" y="6682"/>
                  <a:pt x="4710" y="5634"/>
                  <a:pt x="3417" y="5621"/>
                </a:cubicBezTo>
                <a:cubicBezTo>
                  <a:pt x="3159" y="5089"/>
                  <a:pt x="2613" y="4707"/>
                  <a:pt x="1973" y="4707"/>
                </a:cubicBezTo>
                <a:cubicBezTo>
                  <a:pt x="1810" y="4707"/>
                  <a:pt x="1689" y="4844"/>
                  <a:pt x="1689" y="5007"/>
                </a:cubicBezTo>
                <a:cubicBezTo>
                  <a:pt x="1689" y="5170"/>
                  <a:pt x="1810" y="5308"/>
                  <a:pt x="1973" y="5308"/>
                </a:cubicBezTo>
                <a:cubicBezTo>
                  <a:pt x="2531" y="5308"/>
                  <a:pt x="2982" y="5755"/>
                  <a:pt x="2982" y="6313"/>
                </a:cubicBezTo>
                <a:cubicBezTo>
                  <a:pt x="2982" y="6872"/>
                  <a:pt x="2531" y="7319"/>
                  <a:pt x="1973" y="7319"/>
                </a:cubicBezTo>
                <a:cubicBezTo>
                  <a:pt x="1810" y="7319"/>
                  <a:pt x="1689" y="7456"/>
                  <a:pt x="1689" y="7620"/>
                </a:cubicBezTo>
                <a:cubicBezTo>
                  <a:pt x="1689" y="7783"/>
                  <a:pt x="1810" y="7907"/>
                  <a:pt x="1973" y="7907"/>
                </a:cubicBezTo>
                <a:cubicBezTo>
                  <a:pt x="2858" y="7907"/>
                  <a:pt x="3580" y="7198"/>
                  <a:pt x="3580" y="6313"/>
                </a:cubicBezTo>
                <a:cubicBezTo>
                  <a:pt x="3580" y="6274"/>
                  <a:pt x="3567" y="6245"/>
                  <a:pt x="3567" y="6219"/>
                </a:cubicBezTo>
                <a:lnTo>
                  <a:pt x="3567" y="6219"/>
                </a:lnTo>
                <a:cubicBezTo>
                  <a:pt x="4465" y="6300"/>
                  <a:pt x="5174" y="7061"/>
                  <a:pt x="5174" y="7989"/>
                </a:cubicBezTo>
                <a:cubicBezTo>
                  <a:pt x="5174" y="8844"/>
                  <a:pt x="4560" y="9566"/>
                  <a:pt x="3730" y="9729"/>
                </a:cubicBezTo>
                <a:lnTo>
                  <a:pt x="3635" y="9729"/>
                </a:lnTo>
                <a:cubicBezTo>
                  <a:pt x="3551" y="9748"/>
                  <a:pt x="3467" y="9757"/>
                  <a:pt x="3384" y="9757"/>
                </a:cubicBezTo>
                <a:cubicBezTo>
                  <a:pt x="2860" y="9757"/>
                  <a:pt x="2379" y="9399"/>
                  <a:pt x="2260" y="8858"/>
                </a:cubicBezTo>
                <a:cubicBezTo>
                  <a:pt x="2238" y="8721"/>
                  <a:pt x="2120" y="8632"/>
                  <a:pt x="1986" y="8632"/>
                </a:cubicBezTo>
                <a:cubicBezTo>
                  <a:pt x="1960" y="8632"/>
                  <a:pt x="1934" y="8635"/>
                  <a:pt x="1908" y="8642"/>
                </a:cubicBezTo>
                <a:cubicBezTo>
                  <a:pt x="1757" y="8668"/>
                  <a:pt x="1646" y="8831"/>
                  <a:pt x="1689" y="8982"/>
                </a:cubicBezTo>
                <a:cubicBezTo>
                  <a:pt x="1839" y="9687"/>
                  <a:pt x="2398" y="10193"/>
                  <a:pt x="3064" y="10314"/>
                </a:cubicBezTo>
                <a:lnTo>
                  <a:pt x="3064" y="11238"/>
                </a:lnTo>
                <a:cubicBezTo>
                  <a:pt x="3064" y="11865"/>
                  <a:pt x="2545" y="12381"/>
                  <a:pt x="1921" y="12381"/>
                </a:cubicBezTo>
                <a:cubicBezTo>
                  <a:pt x="1281" y="12381"/>
                  <a:pt x="778" y="11865"/>
                  <a:pt x="778" y="11238"/>
                </a:cubicBezTo>
                <a:lnTo>
                  <a:pt x="778" y="1647"/>
                </a:lnTo>
                <a:cubicBezTo>
                  <a:pt x="778" y="1062"/>
                  <a:pt x="1255" y="585"/>
                  <a:pt x="1839" y="585"/>
                </a:cubicBezTo>
                <a:close/>
                <a:moveTo>
                  <a:pt x="1839" y="1"/>
                </a:moveTo>
                <a:cubicBezTo>
                  <a:pt x="928" y="1"/>
                  <a:pt x="193" y="735"/>
                  <a:pt x="193" y="1647"/>
                </a:cubicBezTo>
                <a:lnTo>
                  <a:pt x="193" y="11238"/>
                </a:lnTo>
                <a:cubicBezTo>
                  <a:pt x="193" y="11797"/>
                  <a:pt x="451" y="12300"/>
                  <a:pt x="872" y="12626"/>
                </a:cubicBezTo>
                <a:cubicBezTo>
                  <a:pt x="356" y="12927"/>
                  <a:pt x="0" y="13498"/>
                  <a:pt x="0" y="14138"/>
                </a:cubicBezTo>
                <a:cubicBezTo>
                  <a:pt x="0" y="14422"/>
                  <a:pt x="69" y="14697"/>
                  <a:pt x="193" y="14942"/>
                </a:cubicBezTo>
                <a:lnTo>
                  <a:pt x="193" y="14968"/>
                </a:lnTo>
                <a:lnTo>
                  <a:pt x="193" y="20791"/>
                </a:lnTo>
                <a:cubicBezTo>
                  <a:pt x="193" y="21705"/>
                  <a:pt x="928" y="22440"/>
                  <a:pt x="1839" y="22440"/>
                </a:cubicBezTo>
                <a:cubicBezTo>
                  <a:pt x="2750" y="22440"/>
                  <a:pt x="3485" y="21705"/>
                  <a:pt x="3485" y="20791"/>
                </a:cubicBezTo>
                <a:lnTo>
                  <a:pt x="3485" y="20533"/>
                </a:lnTo>
                <a:cubicBezTo>
                  <a:pt x="3541" y="20546"/>
                  <a:pt x="3606" y="20546"/>
                  <a:pt x="3661" y="20546"/>
                </a:cubicBezTo>
                <a:cubicBezTo>
                  <a:pt x="3743" y="20546"/>
                  <a:pt x="3825" y="20533"/>
                  <a:pt x="3906" y="20533"/>
                </a:cubicBezTo>
                <a:cubicBezTo>
                  <a:pt x="3933" y="20520"/>
                  <a:pt x="3949" y="20520"/>
                  <a:pt x="3962" y="20520"/>
                </a:cubicBezTo>
                <a:cubicBezTo>
                  <a:pt x="5226" y="20438"/>
                  <a:pt x="6235" y="19390"/>
                  <a:pt x="6274" y="18113"/>
                </a:cubicBezTo>
                <a:cubicBezTo>
                  <a:pt x="7580" y="17607"/>
                  <a:pt x="8452" y="16369"/>
                  <a:pt x="8452" y="14955"/>
                </a:cubicBezTo>
                <a:cubicBezTo>
                  <a:pt x="8452" y="14791"/>
                  <a:pt x="8439" y="14628"/>
                  <a:pt x="8410" y="14465"/>
                </a:cubicBezTo>
                <a:cubicBezTo>
                  <a:pt x="8384" y="14151"/>
                  <a:pt x="8302" y="13851"/>
                  <a:pt x="8165" y="13593"/>
                </a:cubicBezTo>
                <a:cubicBezTo>
                  <a:pt x="8831" y="12953"/>
                  <a:pt x="9200" y="12084"/>
                  <a:pt x="9200" y="11157"/>
                </a:cubicBezTo>
                <a:cubicBezTo>
                  <a:pt x="9200" y="10846"/>
                  <a:pt x="9158" y="10546"/>
                  <a:pt x="9076" y="10259"/>
                </a:cubicBezTo>
                <a:cubicBezTo>
                  <a:pt x="9024" y="9961"/>
                  <a:pt x="8913" y="9687"/>
                  <a:pt x="8750" y="9458"/>
                </a:cubicBezTo>
                <a:cubicBezTo>
                  <a:pt x="8642" y="9279"/>
                  <a:pt x="8521" y="9116"/>
                  <a:pt x="8384" y="8952"/>
                </a:cubicBezTo>
                <a:cubicBezTo>
                  <a:pt x="8766" y="8342"/>
                  <a:pt x="8942" y="7633"/>
                  <a:pt x="8900" y="6911"/>
                </a:cubicBezTo>
                <a:cubicBezTo>
                  <a:pt x="8831" y="6111"/>
                  <a:pt x="8492" y="5334"/>
                  <a:pt x="7920" y="4762"/>
                </a:cubicBezTo>
                <a:cubicBezTo>
                  <a:pt x="7580" y="4423"/>
                  <a:pt x="7159" y="4165"/>
                  <a:pt x="6725" y="3988"/>
                </a:cubicBezTo>
                <a:cubicBezTo>
                  <a:pt x="6708" y="3782"/>
                  <a:pt x="6682" y="3580"/>
                  <a:pt x="6614" y="3374"/>
                </a:cubicBezTo>
                <a:cubicBezTo>
                  <a:pt x="6562" y="3142"/>
                  <a:pt x="6450" y="2910"/>
                  <a:pt x="6300" y="2708"/>
                </a:cubicBezTo>
                <a:cubicBezTo>
                  <a:pt x="6219" y="2571"/>
                  <a:pt x="6111" y="2437"/>
                  <a:pt x="5990" y="2326"/>
                </a:cubicBezTo>
                <a:cubicBezTo>
                  <a:pt x="5521" y="1847"/>
                  <a:pt x="4883" y="1600"/>
                  <a:pt x="4238" y="1600"/>
                </a:cubicBezTo>
                <a:cubicBezTo>
                  <a:pt x="3985" y="1600"/>
                  <a:pt x="3731" y="1638"/>
                  <a:pt x="3485" y="1715"/>
                </a:cubicBezTo>
                <a:lnTo>
                  <a:pt x="3485" y="1647"/>
                </a:lnTo>
                <a:cubicBezTo>
                  <a:pt x="3485" y="735"/>
                  <a:pt x="2750" y="1"/>
                  <a:pt x="18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 rot="-7199981" flipH="1">
            <a:off x="7177282" y="1706060"/>
            <a:ext cx="2322738" cy="5659561"/>
          </a:xfrm>
          <a:custGeom>
            <a:avLst/>
            <a:gdLst/>
            <a:ahLst/>
            <a:cxnLst/>
            <a:rect l="l" t="t" r="r" b="b"/>
            <a:pathLst>
              <a:path w="9210" h="22441" extrusionOk="0">
                <a:moveTo>
                  <a:pt x="7361" y="585"/>
                </a:moveTo>
                <a:cubicBezTo>
                  <a:pt x="7946" y="585"/>
                  <a:pt x="8423" y="1062"/>
                  <a:pt x="8423" y="1647"/>
                </a:cubicBezTo>
                <a:lnTo>
                  <a:pt x="8423" y="11238"/>
                </a:lnTo>
                <a:cubicBezTo>
                  <a:pt x="8423" y="11865"/>
                  <a:pt x="7920" y="12381"/>
                  <a:pt x="7280" y="12381"/>
                </a:cubicBezTo>
                <a:cubicBezTo>
                  <a:pt x="6653" y="12381"/>
                  <a:pt x="6137" y="11865"/>
                  <a:pt x="6137" y="11238"/>
                </a:cubicBezTo>
                <a:lnTo>
                  <a:pt x="6137" y="10314"/>
                </a:lnTo>
                <a:cubicBezTo>
                  <a:pt x="6803" y="10193"/>
                  <a:pt x="7361" y="9687"/>
                  <a:pt x="7511" y="8982"/>
                </a:cubicBezTo>
                <a:cubicBezTo>
                  <a:pt x="7551" y="8831"/>
                  <a:pt x="7443" y="8668"/>
                  <a:pt x="7293" y="8642"/>
                </a:cubicBezTo>
                <a:cubicBezTo>
                  <a:pt x="7266" y="8635"/>
                  <a:pt x="7240" y="8632"/>
                  <a:pt x="7215" y="8632"/>
                </a:cubicBezTo>
                <a:cubicBezTo>
                  <a:pt x="7084" y="8632"/>
                  <a:pt x="6973" y="8721"/>
                  <a:pt x="6940" y="8858"/>
                </a:cubicBezTo>
                <a:cubicBezTo>
                  <a:pt x="6822" y="9399"/>
                  <a:pt x="6348" y="9757"/>
                  <a:pt x="5820" y="9757"/>
                </a:cubicBezTo>
                <a:cubicBezTo>
                  <a:pt x="5736" y="9757"/>
                  <a:pt x="5650" y="9748"/>
                  <a:pt x="5565" y="9729"/>
                </a:cubicBezTo>
                <a:lnTo>
                  <a:pt x="5470" y="9729"/>
                </a:lnTo>
                <a:cubicBezTo>
                  <a:pt x="4654" y="9566"/>
                  <a:pt x="4027" y="8844"/>
                  <a:pt x="4027" y="7989"/>
                </a:cubicBezTo>
                <a:cubicBezTo>
                  <a:pt x="4027" y="7061"/>
                  <a:pt x="4735" y="6300"/>
                  <a:pt x="5634" y="6219"/>
                </a:cubicBezTo>
                <a:lnTo>
                  <a:pt x="5634" y="6313"/>
                </a:lnTo>
                <a:cubicBezTo>
                  <a:pt x="5634" y="7198"/>
                  <a:pt x="6339" y="7907"/>
                  <a:pt x="7224" y="7907"/>
                </a:cubicBezTo>
                <a:cubicBezTo>
                  <a:pt x="7387" y="7907"/>
                  <a:pt x="7524" y="7783"/>
                  <a:pt x="7524" y="7620"/>
                </a:cubicBezTo>
                <a:cubicBezTo>
                  <a:pt x="7524" y="7456"/>
                  <a:pt x="7387" y="7319"/>
                  <a:pt x="7224" y="7319"/>
                </a:cubicBezTo>
                <a:cubicBezTo>
                  <a:pt x="6666" y="7319"/>
                  <a:pt x="6218" y="6872"/>
                  <a:pt x="6218" y="6313"/>
                </a:cubicBezTo>
                <a:cubicBezTo>
                  <a:pt x="6218" y="5755"/>
                  <a:pt x="6666" y="5308"/>
                  <a:pt x="7224" y="5308"/>
                </a:cubicBezTo>
                <a:cubicBezTo>
                  <a:pt x="7387" y="5308"/>
                  <a:pt x="7524" y="5170"/>
                  <a:pt x="7524" y="5007"/>
                </a:cubicBezTo>
                <a:cubicBezTo>
                  <a:pt x="7524" y="4844"/>
                  <a:pt x="7387" y="4707"/>
                  <a:pt x="7224" y="4707"/>
                </a:cubicBezTo>
                <a:cubicBezTo>
                  <a:pt x="6597" y="4707"/>
                  <a:pt x="6042" y="5089"/>
                  <a:pt x="5781" y="5621"/>
                </a:cubicBezTo>
                <a:cubicBezTo>
                  <a:pt x="4491" y="5634"/>
                  <a:pt x="3442" y="6682"/>
                  <a:pt x="3442" y="7989"/>
                </a:cubicBezTo>
                <a:cubicBezTo>
                  <a:pt x="3442" y="9197"/>
                  <a:pt x="4366" y="10206"/>
                  <a:pt x="5552" y="10340"/>
                </a:cubicBezTo>
                <a:lnTo>
                  <a:pt x="5552" y="11238"/>
                </a:lnTo>
                <a:cubicBezTo>
                  <a:pt x="5552" y="12192"/>
                  <a:pt x="6326" y="12969"/>
                  <a:pt x="7280" y="12969"/>
                </a:cubicBezTo>
                <a:lnTo>
                  <a:pt x="7456" y="12969"/>
                </a:lnTo>
                <a:cubicBezTo>
                  <a:pt x="8096" y="12969"/>
                  <a:pt x="8612" y="13498"/>
                  <a:pt x="8612" y="14138"/>
                </a:cubicBezTo>
                <a:cubicBezTo>
                  <a:pt x="8612" y="14791"/>
                  <a:pt x="8096" y="15307"/>
                  <a:pt x="7456" y="15307"/>
                </a:cubicBezTo>
                <a:cubicBezTo>
                  <a:pt x="7293" y="15307"/>
                  <a:pt x="7155" y="15445"/>
                  <a:pt x="7155" y="15608"/>
                </a:cubicBezTo>
                <a:cubicBezTo>
                  <a:pt x="7155" y="15771"/>
                  <a:pt x="7293" y="15892"/>
                  <a:pt x="7456" y="15892"/>
                </a:cubicBezTo>
                <a:cubicBezTo>
                  <a:pt x="7809" y="15892"/>
                  <a:pt x="8148" y="15784"/>
                  <a:pt x="8423" y="15595"/>
                </a:cubicBezTo>
                <a:lnTo>
                  <a:pt x="8423" y="16274"/>
                </a:lnTo>
                <a:cubicBezTo>
                  <a:pt x="8423" y="16901"/>
                  <a:pt x="7920" y="17417"/>
                  <a:pt x="7280" y="17417"/>
                </a:cubicBezTo>
                <a:cubicBezTo>
                  <a:pt x="7074" y="17417"/>
                  <a:pt x="6884" y="17362"/>
                  <a:pt x="6721" y="17267"/>
                </a:cubicBezTo>
                <a:cubicBezTo>
                  <a:pt x="6695" y="17241"/>
                  <a:pt x="6666" y="17228"/>
                  <a:pt x="6639" y="17215"/>
                </a:cubicBezTo>
                <a:cubicBezTo>
                  <a:pt x="6339" y="17009"/>
                  <a:pt x="6137" y="16656"/>
                  <a:pt x="6137" y="16274"/>
                </a:cubicBezTo>
                <a:lnTo>
                  <a:pt x="6137" y="15036"/>
                </a:lnTo>
                <a:cubicBezTo>
                  <a:pt x="6137" y="14873"/>
                  <a:pt x="6012" y="14736"/>
                  <a:pt x="5849" y="14736"/>
                </a:cubicBezTo>
                <a:cubicBezTo>
                  <a:pt x="5686" y="14736"/>
                  <a:pt x="5552" y="14873"/>
                  <a:pt x="5552" y="15036"/>
                </a:cubicBezTo>
                <a:lnTo>
                  <a:pt x="5552" y="16274"/>
                </a:lnTo>
                <a:cubicBezTo>
                  <a:pt x="5552" y="16562"/>
                  <a:pt x="5634" y="16846"/>
                  <a:pt x="5754" y="17091"/>
                </a:cubicBezTo>
                <a:cubicBezTo>
                  <a:pt x="5604" y="17104"/>
                  <a:pt x="5470" y="17133"/>
                  <a:pt x="5320" y="17198"/>
                </a:cubicBezTo>
                <a:cubicBezTo>
                  <a:pt x="4899" y="17362"/>
                  <a:pt x="4556" y="17688"/>
                  <a:pt x="4379" y="18113"/>
                </a:cubicBezTo>
                <a:cubicBezTo>
                  <a:pt x="4311" y="18260"/>
                  <a:pt x="4379" y="18423"/>
                  <a:pt x="4530" y="18492"/>
                </a:cubicBezTo>
                <a:cubicBezTo>
                  <a:pt x="4572" y="18505"/>
                  <a:pt x="4611" y="18521"/>
                  <a:pt x="4654" y="18521"/>
                </a:cubicBezTo>
                <a:cubicBezTo>
                  <a:pt x="4762" y="18521"/>
                  <a:pt x="4869" y="18452"/>
                  <a:pt x="4912" y="18341"/>
                </a:cubicBezTo>
                <a:cubicBezTo>
                  <a:pt x="5033" y="18070"/>
                  <a:pt x="5265" y="17852"/>
                  <a:pt x="5536" y="17744"/>
                </a:cubicBezTo>
                <a:cubicBezTo>
                  <a:pt x="5673" y="17690"/>
                  <a:pt x="5812" y="17663"/>
                  <a:pt x="5952" y="17663"/>
                </a:cubicBezTo>
                <a:cubicBezTo>
                  <a:pt x="6092" y="17663"/>
                  <a:pt x="6231" y="17690"/>
                  <a:pt x="6368" y="17744"/>
                </a:cubicBezTo>
                <a:cubicBezTo>
                  <a:pt x="6626" y="17907"/>
                  <a:pt x="6953" y="18002"/>
                  <a:pt x="7280" y="18002"/>
                </a:cubicBezTo>
                <a:cubicBezTo>
                  <a:pt x="7727" y="18002"/>
                  <a:pt x="8122" y="17839"/>
                  <a:pt x="8423" y="17567"/>
                </a:cubicBezTo>
                <a:lnTo>
                  <a:pt x="8423" y="20791"/>
                </a:lnTo>
                <a:cubicBezTo>
                  <a:pt x="8423" y="21379"/>
                  <a:pt x="7946" y="21852"/>
                  <a:pt x="7361" y="21852"/>
                </a:cubicBezTo>
                <a:cubicBezTo>
                  <a:pt x="6777" y="21852"/>
                  <a:pt x="6300" y="21379"/>
                  <a:pt x="6300" y="20791"/>
                </a:cubicBezTo>
                <a:lnTo>
                  <a:pt x="6300" y="20356"/>
                </a:lnTo>
                <a:cubicBezTo>
                  <a:pt x="6790" y="20112"/>
                  <a:pt x="7155" y="19648"/>
                  <a:pt x="7237" y="19076"/>
                </a:cubicBezTo>
                <a:cubicBezTo>
                  <a:pt x="7266" y="18913"/>
                  <a:pt x="7142" y="18766"/>
                  <a:pt x="6992" y="18737"/>
                </a:cubicBezTo>
                <a:cubicBezTo>
                  <a:pt x="6977" y="18734"/>
                  <a:pt x="6962" y="18733"/>
                  <a:pt x="6947" y="18733"/>
                </a:cubicBezTo>
                <a:cubicBezTo>
                  <a:pt x="6802" y="18733"/>
                  <a:pt x="6676" y="18845"/>
                  <a:pt x="6653" y="18982"/>
                </a:cubicBezTo>
                <a:cubicBezTo>
                  <a:pt x="6597" y="19377"/>
                  <a:pt x="6352" y="19690"/>
                  <a:pt x="6012" y="19854"/>
                </a:cubicBezTo>
                <a:cubicBezTo>
                  <a:pt x="5986" y="19854"/>
                  <a:pt x="5960" y="19854"/>
                  <a:pt x="5931" y="19867"/>
                </a:cubicBezTo>
                <a:cubicBezTo>
                  <a:pt x="5754" y="19909"/>
                  <a:pt x="5578" y="19935"/>
                  <a:pt x="5402" y="19935"/>
                </a:cubicBezTo>
                <a:cubicBezTo>
                  <a:pt x="4474" y="19935"/>
                  <a:pt x="3700" y="19269"/>
                  <a:pt x="3537" y="18384"/>
                </a:cubicBezTo>
                <a:cubicBezTo>
                  <a:pt x="3563" y="18328"/>
                  <a:pt x="3563" y="18276"/>
                  <a:pt x="3550" y="18221"/>
                </a:cubicBezTo>
                <a:cubicBezTo>
                  <a:pt x="3537" y="18165"/>
                  <a:pt x="3524" y="18113"/>
                  <a:pt x="3511" y="18044"/>
                </a:cubicBezTo>
                <a:lnTo>
                  <a:pt x="3511" y="17920"/>
                </a:lnTo>
                <a:cubicBezTo>
                  <a:pt x="3524" y="17881"/>
                  <a:pt x="3511" y="17839"/>
                  <a:pt x="3494" y="17799"/>
                </a:cubicBezTo>
                <a:cubicBezTo>
                  <a:pt x="3511" y="17104"/>
                  <a:pt x="3971" y="16464"/>
                  <a:pt x="4680" y="16287"/>
                </a:cubicBezTo>
                <a:cubicBezTo>
                  <a:pt x="4843" y="16248"/>
                  <a:pt x="4938" y="16085"/>
                  <a:pt x="4899" y="15935"/>
                </a:cubicBezTo>
                <a:cubicBezTo>
                  <a:pt x="4863" y="15796"/>
                  <a:pt x="4740" y="15707"/>
                  <a:pt x="4604" y="15707"/>
                </a:cubicBezTo>
                <a:cubicBezTo>
                  <a:pt x="4579" y="15707"/>
                  <a:pt x="4555" y="15710"/>
                  <a:pt x="4530" y="15716"/>
                </a:cubicBezTo>
                <a:cubicBezTo>
                  <a:pt x="3674" y="15948"/>
                  <a:pt x="3073" y="16656"/>
                  <a:pt x="2939" y="17473"/>
                </a:cubicBezTo>
                <a:cubicBezTo>
                  <a:pt x="1973" y="17022"/>
                  <a:pt x="1346" y="16055"/>
                  <a:pt x="1346" y="14955"/>
                </a:cubicBezTo>
                <a:lnTo>
                  <a:pt x="1346" y="14749"/>
                </a:lnTo>
                <a:cubicBezTo>
                  <a:pt x="1372" y="14710"/>
                  <a:pt x="1372" y="14667"/>
                  <a:pt x="1372" y="14628"/>
                </a:cubicBezTo>
                <a:lnTo>
                  <a:pt x="1372" y="14520"/>
                </a:lnTo>
                <a:cubicBezTo>
                  <a:pt x="1414" y="14275"/>
                  <a:pt x="1483" y="14031"/>
                  <a:pt x="1590" y="13799"/>
                </a:cubicBezTo>
                <a:cubicBezTo>
                  <a:pt x="1862" y="13335"/>
                  <a:pt x="2368" y="13021"/>
                  <a:pt x="2939" y="13008"/>
                </a:cubicBezTo>
                <a:cubicBezTo>
                  <a:pt x="3103" y="13008"/>
                  <a:pt x="3223" y="12871"/>
                  <a:pt x="3223" y="12724"/>
                </a:cubicBezTo>
                <a:cubicBezTo>
                  <a:pt x="3223" y="12561"/>
                  <a:pt x="3086" y="12424"/>
                  <a:pt x="2923" y="12424"/>
                </a:cubicBezTo>
                <a:cubicBezTo>
                  <a:pt x="2325" y="12437"/>
                  <a:pt x="1767" y="12695"/>
                  <a:pt x="1388" y="13103"/>
                </a:cubicBezTo>
                <a:cubicBezTo>
                  <a:pt x="869" y="12587"/>
                  <a:pt x="585" y="11891"/>
                  <a:pt x="585" y="11157"/>
                </a:cubicBezTo>
                <a:cubicBezTo>
                  <a:pt x="585" y="10967"/>
                  <a:pt x="611" y="10778"/>
                  <a:pt x="637" y="10601"/>
                </a:cubicBezTo>
                <a:cubicBezTo>
                  <a:pt x="666" y="10559"/>
                  <a:pt x="666" y="10533"/>
                  <a:pt x="679" y="10490"/>
                </a:cubicBezTo>
                <a:cubicBezTo>
                  <a:pt x="679" y="10464"/>
                  <a:pt x="679" y="10438"/>
                  <a:pt x="692" y="10409"/>
                </a:cubicBezTo>
                <a:cubicBezTo>
                  <a:pt x="748" y="10177"/>
                  <a:pt x="843" y="9961"/>
                  <a:pt x="950" y="9756"/>
                </a:cubicBezTo>
                <a:cubicBezTo>
                  <a:pt x="1243" y="9354"/>
                  <a:pt x="1734" y="9092"/>
                  <a:pt x="2254" y="9092"/>
                </a:cubicBezTo>
                <a:cubicBezTo>
                  <a:pt x="2313" y="9092"/>
                  <a:pt x="2373" y="9095"/>
                  <a:pt x="2433" y="9102"/>
                </a:cubicBezTo>
                <a:cubicBezTo>
                  <a:pt x="2442" y="9103"/>
                  <a:pt x="2451" y="9104"/>
                  <a:pt x="2460" y="9104"/>
                </a:cubicBezTo>
                <a:cubicBezTo>
                  <a:pt x="2612" y="9104"/>
                  <a:pt x="2747" y="8999"/>
                  <a:pt x="2760" y="8844"/>
                </a:cubicBezTo>
                <a:cubicBezTo>
                  <a:pt x="2789" y="8681"/>
                  <a:pt x="2665" y="8544"/>
                  <a:pt x="2515" y="8518"/>
                </a:cubicBezTo>
                <a:cubicBezTo>
                  <a:pt x="2434" y="8510"/>
                  <a:pt x="2355" y="8507"/>
                  <a:pt x="2276" y="8507"/>
                </a:cubicBezTo>
                <a:cubicBezTo>
                  <a:pt x="1944" y="8507"/>
                  <a:pt x="1631" y="8573"/>
                  <a:pt x="1346" y="8694"/>
                </a:cubicBezTo>
                <a:cubicBezTo>
                  <a:pt x="624" y="7607"/>
                  <a:pt x="761" y="6124"/>
                  <a:pt x="1698" y="5183"/>
                </a:cubicBezTo>
                <a:cubicBezTo>
                  <a:pt x="1960" y="4925"/>
                  <a:pt x="2270" y="4723"/>
                  <a:pt x="2596" y="4586"/>
                </a:cubicBezTo>
                <a:cubicBezTo>
                  <a:pt x="2720" y="4968"/>
                  <a:pt x="2952" y="5321"/>
                  <a:pt x="3266" y="5592"/>
                </a:cubicBezTo>
                <a:cubicBezTo>
                  <a:pt x="3318" y="5634"/>
                  <a:pt x="3387" y="5660"/>
                  <a:pt x="3455" y="5660"/>
                </a:cubicBezTo>
                <a:cubicBezTo>
                  <a:pt x="3537" y="5660"/>
                  <a:pt x="3619" y="5621"/>
                  <a:pt x="3674" y="5553"/>
                </a:cubicBezTo>
                <a:cubicBezTo>
                  <a:pt x="3782" y="5428"/>
                  <a:pt x="3769" y="5252"/>
                  <a:pt x="3645" y="5144"/>
                </a:cubicBezTo>
                <a:cubicBezTo>
                  <a:pt x="3155" y="4723"/>
                  <a:pt x="2992" y="4070"/>
                  <a:pt x="3168" y="3482"/>
                </a:cubicBezTo>
                <a:cubicBezTo>
                  <a:pt x="3210" y="3335"/>
                  <a:pt x="3279" y="3198"/>
                  <a:pt x="3374" y="3061"/>
                </a:cubicBezTo>
                <a:cubicBezTo>
                  <a:pt x="3400" y="3008"/>
                  <a:pt x="3442" y="2953"/>
                  <a:pt x="3481" y="2910"/>
                </a:cubicBezTo>
                <a:cubicBezTo>
                  <a:pt x="3494" y="2884"/>
                  <a:pt x="3511" y="2871"/>
                  <a:pt x="3524" y="2858"/>
                </a:cubicBezTo>
                <a:cubicBezTo>
                  <a:pt x="3550" y="2816"/>
                  <a:pt x="3592" y="2777"/>
                  <a:pt x="3619" y="2734"/>
                </a:cubicBezTo>
                <a:cubicBezTo>
                  <a:pt x="3988" y="2376"/>
                  <a:pt x="4475" y="2189"/>
                  <a:pt x="4968" y="2189"/>
                </a:cubicBezTo>
                <a:cubicBezTo>
                  <a:pt x="5220" y="2189"/>
                  <a:pt x="5475" y="2238"/>
                  <a:pt x="5715" y="2339"/>
                </a:cubicBezTo>
                <a:lnTo>
                  <a:pt x="5715" y="3253"/>
                </a:lnTo>
                <a:cubicBezTo>
                  <a:pt x="5715" y="3417"/>
                  <a:pt x="5849" y="3551"/>
                  <a:pt x="6012" y="3551"/>
                </a:cubicBezTo>
                <a:cubicBezTo>
                  <a:pt x="6176" y="3551"/>
                  <a:pt x="6300" y="3417"/>
                  <a:pt x="6300" y="3253"/>
                </a:cubicBezTo>
                <a:lnTo>
                  <a:pt x="6300" y="2163"/>
                </a:lnTo>
                <a:lnTo>
                  <a:pt x="6300" y="1865"/>
                </a:lnTo>
                <a:lnTo>
                  <a:pt x="6300" y="1647"/>
                </a:lnTo>
                <a:cubicBezTo>
                  <a:pt x="6300" y="1062"/>
                  <a:pt x="6777" y="585"/>
                  <a:pt x="7361" y="585"/>
                </a:cubicBezTo>
                <a:close/>
                <a:moveTo>
                  <a:pt x="7361" y="1"/>
                </a:moveTo>
                <a:cubicBezTo>
                  <a:pt x="6463" y="1"/>
                  <a:pt x="5715" y="735"/>
                  <a:pt x="5715" y="1647"/>
                </a:cubicBezTo>
                <a:lnTo>
                  <a:pt x="5715" y="1715"/>
                </a:lnTo>
                <a:cubicBezTo>
                  <a:pt x="5469" y="1638"/>
                  <a:pt x="5215" y="1600"/>
                  <a:pt x="4962" y="1600"/>
                </a:cubicBezTo>
                <a:cubicBezTo>
                  <a:pt x="4317" y="1600"/>
                  <a:pt x="3679" y="1847"/>
                  <a:pt x="3210" y="2326"/>
                </a:cubicBezTo>
                <a:cubicBezTo>
                  <a:pt x="3086" y="2450"/>
                  <a:pt x="2978" y="2571"/>
                  <a:pt x="2897" y="2708"/>
                </a:cubicBezTo>
                <a:cubicBezTo>
                  <a:pt x="2747" y="2910"/>
                  <a:pt x="2652" y="3142"/>
                  <a:pt x="2583" y="3374"/>
                </a:cubicBezTo>
                <a:cubicBezTo>
                  <a:pt x="2531" y="3580"/>
                  <a:pt x="2489" y="3782"/>
                  <a:pt x="2489" y="3988"/>
                </a:cubicBezTo>
                <a:cubicBezTo>
                  <a:pt x="2041" y="4165"/>
                  <a:pt x="1633" y="4423"/>
                  <a:pt x="1290" y="4762"/>
                </a:cubicBezTo>
                <a:cubicBezTo>
                  <a:pt x="705" y="5334"/>
                  <a:pt x="366" y="6111"/>
                  <a:pt x="310" y="6911"/>
                </a:cubicBezTo>
                <a:cubicBezTo>
                  <a:pt x="258" y="7633"/>
                  <a:pt x="434" y="8342"/>
                  <a:pt x="816" y="8952"/>
                </a:cubicBezTo>
                <a:cubicBezTo>
                  <a:pt x="679" y="9116"/>
                  <a:pt x="555" y="9279"/>
                  <a:pt x="447" y="9458"/>
                </a:cubicBezTo>
                <a:cubicBezTo>
                  <a:pt x="297" y="9687"/>
                  <a:pt x="176" y="9961"/>
                  <a:pt x="121" y="10259"/>
                </a:cubicBezTo>
                <a:cubicBezTo>
                  <a:pt x="39" y="10546"/>
                  <a:pt x="0" y="10846"/>
                  <a:pt x="0" y="11157"/>
                </a:cubicBezTo>
                <a:cubicBezTo>
                  <a:pt x="0" y="12084"/>
                  <a:pt x="379" y="12953"/>
                  <a:pt x="1032" y="13593"/>
                </a:cubicBezTo>
                <a:cubicBezTo>
                  <a:pt x="898" y="13851"/>
                  <a:pt x="816" y="14151"/>
                  <a:pt x="787" y="14465"/>
                </a:cubicBezTo>
                <a:cubicBezTo>
                  <a:pt x="774" y="14628"/>
                  <a:pt x="761" y="14791"/>
                  <a:pt x="761" y="14955"/>
                </a:cubicBezTo>
                <a:cubicBezTo>
                  <a:pt x="761" y="16369"/>
                  <a:pt x="1617" y="17607"/>
                  <a:pt x="2923" y="18113"/>
                </a:cubicBezTo>
                <a:cubicBezTo>
                  <a:pt x="2965" y="19390"/>
                  <a:pt x="3971" y="20438"/>
                  <a:pt x="5238" y="20520"/>
                </a:cubicBezTo>
                <a:cubicBezTo>
                  <a:pt x="5251" y="20520"/>
                  <a:pt x="5278" y="20520"/>
                  <a:pt x="5291" y="20533"/>
                </a:cubicBezTo>
                <a:cubicBezTo>
                  <a:pt x="5372" y="20533"/>
                  <a:pt x="5454" y="20546"/>
                  <a:pt x="5536" y="20546"/>
                </a:cubicBezTo>
                <a:cubicBezTo>
                  <a:pt x="5591" y="20546"/>
                  <a:pt x="5660" y="20546"/>
                  <a:pt x="5715" y="20533"/>
                </a:cubicBezTo>
                <a:lnTo>
                  <a:pt x="5715" y="20791"/>
                </a:lnTo>
                <a:cubicBezTo>
                  <a:pt x="5715" y="21705"/>
                  <a:pt x="6463" y="22440"/>
                  <a:pt x="7361" y="22440"/>
                </a:cubicBezTo>
                <a:cubicBezTo>
                  <a:pt x="8272" y="22440"/>
                  <a:pt x="9020" y="21705"/>
                  <a:pt x="9020" y="20791"/>
                </a:cubicBezTo>
                <a:lnTo>
                  <a:pt x="9020" y="14968"/>
                </a:lnTo>
                <a:cubicBezTo>
                  <a:pt x="9020" y="14955"/>
                  <a:pt x="9007" y="14955"/>
                  <a:pt x="9007" y="14942"/>
                </a:cubicBezTo>
                <a:cubicBezTo>
                  <a:pt x="9144" y="14697"/>
                  <a:pt x="9210" y="14422"/>
                  <a:pt x="9210" y="14138"/>
                </a:cubicBezTo>
                <a:cubicBezTo>
                  <a:pt x="9210" y="13498"/>
                  <a:pt x="8857" y="12927"/>
                  <a:pt x="8328" y="12626"/>
                </a:cubicBezTo>
                <a:cubicBezTo>
                  <a:pt x="8749" y="12300"/>
                  <a:pt x="9020" y="11797"/>
                  <a:pt x="9020" y="11238"/>
                </a:cubicBezTo>
                <a:lnTo>
                  <a:pt x="9020" y="1647"/>
                </a:lnTo>
                <a:cubicBezTo>
                  <a:pt x="9020" y="735"/>
                  <a:pt x="8272" y="1"/>
                  <a:pt x="73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B9965D-30A0-0188-FD23-2C7B3AD3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84" y="1561318"/>
            <a:ext cx="1676332" cy="1747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24A7990-F192-5F0F-205D-DD132AA57B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14700" y="2289233"/>
            <a:ext cx="316464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안수빈 (ANH SUBIN)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- 202334305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서</a:t>
            </a:r>
            <a:r>
              <a:rPr lang="ko-KR" altLang="en-US" sz="1300" b="1" dirty="0" err="1">
                <a:solidFill>
                  <a:schemeClr val="accent5">
                    <a:lumMod val="90000"/>
                    <a:lumOff val="10000"/>
                  </a:schemeClr>
                </a:solidFill>
                <a:latin typeface="Arial" panose="020B0604020202020204" pitchFamily="34" charset="0"/>
              </a:rPr>
              <a:t>현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교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(SEO HYUNGYO)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- 202334298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김원준 (KIM WONJUN)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- 202239866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채희재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(CHAE HEEJAE)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- 202135585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-2545374" y="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2. Data </a:t>
            </a:r>
            <a:r>
              <a:rPr lang="en-US" altLang="ko-KR" sz="1600" dirty="0" err="1"/>
              <a:t>inspection_Correlation</a:t>
            </a:r>
            <a:r>
              <a:rPr lang="en-US" altLang="ko-KR" sz="1600" dirty="0"/>
              <a:t> Matrix</a:t>
            </a:r>
            <a:br>
              <a:rPr lang="en-US" altLang="ko-KR" dirty="0"/>
            </a:br>
            <a:br>
              <a:rPr lang="en-US" altLang="ko-KR" dirty="0"/>
            </a:br>
            <a:endParaRPr dirty="0"/>
          </a:p>
        </p:txBody>
      </p:sp>
      <p:sp>
        <p:nvSpPr>
          <p:cNvPr id="143" name="Google Shape;143;p19"/>
          <p:cNvSpPr/>
          <p:nvPr/>
        </p:nvSpPr>
        <p:spPr>
          <a:xfrm>
            <a:off x="5525224" y="3347394"/>
            <a:ext cx="227" cy="2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9688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318986-DF15-2437-F9A1-ADBDEABD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66" y="3771829"/>
            <a:ext cx="3344934" cy="1371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8B642-861C-67BB-9399-B22AEAB3E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21" y="522065"/>
            <a:ext cx="1650927" cy="3249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C4D465-E995-69B9-865B-7FB0A021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26" y="493657"/>
            <a:ext cx="653088" cy="3240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F2DAA-3599-ED8D-F52A-0A8EB030C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74" y="395245"/>
            <a:ext cx="3195626" cy="3339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0AA5-6339-2954-0D8A-A77C55C2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42A12-FD57-24C4-CE31-9249D562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74FEC0-944C-5D0B-A453-28DA5D68738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8A377-3560-AF1E-24A7-3C3145CEF322}"/>
              </a:ext>
            </a:extLst>
          </p:cNvPr>
          <p:cNvSpPr txBox="1"/>
          <p:nvPr/>
        </p:nvSpPr>
        <p:spPr>
          <a:xfrm>
            <a:off x="380905" y="2435489"/>
            <a:ext cx="3545633" cy="1015663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3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37EB14AB-B31D-785B-18FC-659A6C74A528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03BFB2-7C72-89FC-A014-BF996AEAAE27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1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09D90B0F-A5C7-6AD8-33CE-E940038920A9}"/>
              </a:ext>
            </a:extLst>
          </p:cNvPr>
          <p:cNvSpPr txBox="1">
            <a:spLocks/>
          </p:cNvSpPr>
          <p:nvPr/>
        </p:nvSpPr>
        <p:spPr>
          <a:xfrm>
            <a:off x="125050" y="434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3. </a:t>
            </a:r>
            <a:r>
              <a:rPr lang="en-US" altLang="ko-KR" dirty="0" err="1"/>
              <a:t>Preprocessing_dataOverView</a:t>
            </a:r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270519-738C-CF96-823B-F06DBC250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1591"/>
              </p:ext>
            </p:extLst>
          </p:nvPr>
        </p:nvGraphicFramePr>
        <p:xfrm>
          <a:off x="311150" y="1341755"/>
          <a:ext cx="8521700" cy="295656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624159623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1105911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5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Raw Data Size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5,110 rows × 12 columns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175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Features After Preprocessing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features (3 numeric + 12 one-hot + 5 binary)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9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Numeric Features (3)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age, </a:t>
                      </a:r>
                      <a:r>
                        <a:rPr lang="en-US" dirty="0" err="1"/>
                        <a:t>avg_glucose_level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bmi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62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One-hot Features (12)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work_type</a:t>
                      </a:r>
                      <a:r>
                        <a:rPr lang="en-US" dirty="0"/>
                        <a:t> (5), </a:t>
                      </a:r>
                      <a:r>
                        <a:rPr lang="en-US" dirty="0" err="1"/>
                        <a:t>smoking_status</a:t>
                      </a:r>
                      <a:r>
                        <a:rPr lang="en-US" dirty="0"/>
                        <a:t> (4), </a:t>
                      </a:r>
                      <a:r>
                        <a:rPr lang="en-US" dirty="0" err="1"/>
                        <a:t>age_group</a:t>
                      </a:r>
                      <a:r>
                        <a:rPr lang="en-US" dirty="0"/>
                        <a:t> 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95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Binary Features (5)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gender, hypertension, </a:t>
                      </a:r>
                      <a:r>
                        <a:rPr lang="en-US" dirty="0" err="1"/>
                        <a:t>heart_disease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ever_married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Residence_type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12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Train/Test Split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 / 20% stratified split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07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X_train Shape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(4,088 × 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20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/>
                        <a:t>X_test</a:t>
                      </a:r>
                      <a:r>
                        <a:rPr lang="en-US" b="1" dirty="0"/>
                        <a:t> Shape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(1,022 × 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38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6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6D97-C909-286C-BF6C-9980CFAA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B5E2F2BE-4E61-B7C0-E4C3-83234C62DB12}"/>
              </a:ext>
            </a:extLst>
          </p:cNvPr>
          <p:cNvSpPr txBox="1">
            <a:spLocks/>
          </p:cNvSpPr>
          <p:nvPr/>
        </p:nvSpPr>
        <p:spPr>
          <a:xfrm>
            <a:off x="48850" y="199428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3. Preprocessing pipeline + cleaning  &amp; imputation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4C0152-EB66-DDA4-2E62-13C221E59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83" t="181" r="38726" b="60772"/>
          <a:stretch/>
        </p:blipFill>
        <p:spPr bwMode="auto">
          <a:xfrm>
            <a:off x="311149" y="1007150"/>
            <a:ext cx="2316421" cy="2405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3FD1C3-06ED-23E2-4D04-DD21EA5B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8" t="39403" r="33609" b="402"/>
          <a:stretch/>
        </p:blipFill>
        <p:spPr bwMode="auto">
          <a:xfrm>
            <a:off x="6216649" y="933450"/>
            <a:ext cx="2616201" cy="2789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F0C53C-6A5E-0D6E-8C95-0895FEA7916F}"/>
              </a:ext>
            </a:extLst>
          </p:cNvPr>
          <p:cNvCxnSpPr>
            <a:cxnSpLocks/>
          </p:cNvCxnSpPr>
          <p:nvPr/>
        </p:nvCxnSpPr>
        <p:spPr>
          <a:xfrm>
            <a:off x="3193075" y="2019300"/>
            <a:ext cx="2647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E9B4F63-54C7-D0D7-FF01-A18D86714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60173"/>
              </p:ext>
            </p:extLst>
          </p:nvPr>
        </p:nvGraphicFramePr>
        <p:xfrm>
          <a:off x="125051" y="3884334"/>
          <a:ext cx="8860200" cy="111550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953400">
                  <a:extLst>
                    <a:ext uri="{9D8B030D-6E8A-4147-A177-3AD203B41FA5}">
                      <a16:colId xmlns:a16="http://schemas.microsoft.com/office/drawing/2014/main" val="3676489446"/>
                    </a:ext>
                  </a:extLst>
                </a:gridCol>
                <a:gridCol w="2953400">
                  <a:extLst>
                    <a:ext uri="{9D8B030D-6E8A-4147-A177-3AD203B41FA5}">
                      <a16:colId xmlns:a16="http://schemas.microsoft.com/office/drawing/2014/main" val="1840597501"/>
                    </a:ext>
                  </a:extLst>
                </a:gridCol>
                <a:gridCol w="2953400">
                  <a:extLst>
                    <a:ext uri="{9D8B030D-6E8A-4147-A177-3AD203B41FA5}">
                      <a16:colId xmlns:a16="http://schemas.microsoft.com/office/drawing/2014/main" val="1543805633"/>
                    </a:ext>
                  </a:extLst>
                </a:gridCol>
              </a:tblGrid>
              <a:tr h="212463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Step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Detailed Actions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Rationale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2237486"/>
                  </a:ext>
                </a:extLst>
              </a:tr>
              <a:tr h="265653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Remove ID column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Drop id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Prevents data leakage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4961106"/>
                  </a:ext>
                </a:extLst>
              </a:tr>
              <a:tr h="424926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String normalization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Trim whitespace, unify capitalization, map to Unknown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Reduces sparsity in one-hot encoding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1669900"/>
                  </a:ext>
                </a:extLst>
              </a:tr>
              <a:tr h="212463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BMI missing values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Median imputation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Median reduces the impact of outliers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3728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5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45390-DF33-A8F0-DDD3-E6D0EE14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9F9C5C3A-35B4-1164-874F-2E93D924100F}"/>
              </a:ext>
            </a:extLst>
          </p:cNvPr>
          <p:cNvSpPr txBox="1">
            <a:spLocks/>
          </p:cNvSpPr>
          <p:nvPr/>
        </p:nvSpPr>
        <p:spPr>
          <a:xfrm>
            <a:off x="48850" y="199428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spcAft>
                <a:spcPts val="800"/>
              </a:spcAft>
              <a:buNone/>
            </a:pPr>
            <a:r>
              <a:rPr lang="en-US" altLang="ko-KR" dirty="0"/>
              <a:t>3.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Engineering + Column Partition &amp; Transformers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17CA96-8187-A1A5-5A93-A21FC78DF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70065"/>
              </p:ext>
            </p:extLst>
          </p:nvPr>
        </p:nvGraphicFramePr>
        <p:xfrm>
          <a:off x="228601" y="772128"/>
          <a:ext cx="5529169" cy="30784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07011">
                  <a:extLst>
                    <a:ext uri="{9D8B030D-6E8A-4147-A177-3AD203B41FA5}">
                      <a16:colId xmlns:a16="http://schemas.microsoft.com/office/drawing/2014/main" val="255263226"/>
                    </a:ext>
                  </a:extLst>
                </a:gridCol>
                <a:gridCol w="2422982">
                  <a:extLst>
                    <a:ext uri="{9D8B030D-6E8A-4147-A177-3AD203B41FA5}">
                      <a16:colId xmlns:a16="http://schemas.microsoft.com/office/drawing/2014/main" val="472050295"/>
                    </a:ext>
                  </a:extLst>
                </a:gridCol>
                <a:gridCol w="1999176">
                  <a:extLst>
                    <a:ext uri="{9D8B030D-6E8A-4147-A177-3AD203B41FA5}">
                      <a16:colId xmlns:a16="http://schemas.microsoft.com/office/drawing/2014/main" val="157477401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Example Columns (post-processed)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Transformation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25240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Numeric (3)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num__age, num__avg_glucose_level, num__bmi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StandardScaler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1107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One-hot (12)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cat__</a:t>
                      </a:r>
                      <a:r>
                        <a:rPr lang="en-US" altLang="ko-KR" sz="12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work_type</a:t>
                      </a:r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_* (5), </a:t>
                      </a:r>
                    </a:p>
                    <a:p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cat__</a:t>
                      </a:r>
                      <a:r>
                        <a:rPr lang="en-US" altLang="ko-KR" sz="12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smoking_status</a:t>
                      </a:r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_* (4), </a:t>
                      </a:r>
                    </a:p>
                    <a:p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cat__</a:t>
                      </a:r>
                      <a:r>
                        <a:rPr lang="en-US" altLang="ko-KR" sz="12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age_group</a:t>
                      </a:r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_* (3)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OneHotEncoder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(12 cols)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02176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Binary (5)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remainder__gender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remainder__hypertension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remainder__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heart_disease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remainder__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ever_married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remainder__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Residence_type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Passthrough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4946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CB18BC-3208-D162-33B4-1A3EF7511546}"/>
              </a:ext>
            </a:extLst>
          </p:cNvPr>
          <p:cNvSpPr txBox="1"/>
          <p:nvPr/>
        </p:nvSpPr>
        <p:spPr>
          <a:xfrm>
            <a:off x="228601" y="4272243"/>
            <a:ext cx="82310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/>
              <a:t>Total features after preprocessing: 3 + 12 + 5 = 20</a:t>
            </a:r>
            <a:endParaRPr lang="ko-KR" altLang="en-US" sz="1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4D165-CAC4-BDD4-1B25-66E96A04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58" y="1898820"/>
            <a:ext cx="3240397" cy="21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37506-72E2-F469-44E0-967FD5D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B0F4400F-FD9D-3BA8-AC85-4E0F0325A480}"/>
              </a:ext>
            </a:extLst>
          </p:cNvPr>
          <p:cNvSpPr txBox="1">
            <a:spLocks/>
          </p:cNvSpPr>
          <p:nvPr/>
        </p:nvSpPr>
        <p:spPr>
          <a:xfrm>
            <a:off x="48850" y="199428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spcAft>
                <a:spcPts val="800"/>
              </a:spcAft>
              <a:buNone/>
            </a:pPr>
            <a:r>
              <a:rPr lang="en-US" altLang="ko-KR" dirty="0"/>
              <a:t>3. Final Feature List</a:t>
            </a:r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46D1DD-62FF-054C-0E37-4CCD7E9B5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19545"/>
              </p:ext>
            </p:extLst>
          </p:nvPr>
        </p:nvGraphicFramePr>
        <p:xfrm>
          <a:off x="811603" y="959549"/>
          <a:ext cx="7520793" cy="348932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506931">
                  <a:extLst>
                    <a:ext uri="{9D8B030D-6E8A-4147-A177-3AD203B41FA5}">
                      <a16:colId xmlns:a16="http://schemas.microsoft.com/office/drawing/2014/main" val="2396477765"/>
                    </a:ext>
                  </a:extLst>
                </a:gridCol>
                <a:gridCol w="2506931">
                  <a:extLst>
                    <a:ext uri="{9D8B030D-6E8A-4147-A177-3AD203B41FA5}">
                      <a16:colId xmlns:a16="http://schemas.microsoft.com/office/drawing/2014/main" val="1790425006"/>
                    </a:ext>
                  </a:extLst>
                </a:gridCol>
                <a:gridCol w="2506931">
                  <a:extLst>
                    <a:ext uri="{9D8B030D-6E8A-4147-A177-3AD203B41FA5}">
                      <a16:colId xmlns:a16="http://schemas.microsoft.com/office/drawing/2014/main" val="1740784142"/>
                    </a:ext>
                  </a:extLst>
                </a:gridCol>
              </a:tblGrid>
              <a:tr h="274750">
                <a:tc>
                  <a:txBody>
                    <a:bodyPr/>
                    <a:lstStyle/>
                    <a:p>
                      <a:r>
                        <a:rPr lang="en-US" sz="1200" dirty="0"/>
                        <a:t>Feature Name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Notes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1697347842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Scaled (StandardScaler)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931810821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avg_glucose_level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Average glucose level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Scaled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834877474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bmi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Body Mass Index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Scaled, missing → median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3042350813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work_type_*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Work type categories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One-hot (5: Govt, Private…)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532758946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smoking_status_*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Smoking status categories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One-hot (4 types)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3678988146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age_group_*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Age group buckets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One-hot (Child/Adult/Senior)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3959806793"/>
                  </a:ext>
                </a:extLst>
              </a:tr>
              <a:tr h="467075">
                <a:tc>
                  <a:txBody>
                    <a:bodyPr/>
                    <a:lstStyle/>
                    <a:p>
                      <a:r>
                        <a:rPr lang="en-US" sz="1200"/>
                        <a:t>gender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Gender (Male=0, Female=1, Other=2)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 encoded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613614502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hypertension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Has hypertension (0/1)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1067512844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heart_disease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Has heart disease (0/1)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2565347441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ever_married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Ever married (0/1)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1741781509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Residence_type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Living area (0=Rural, 1=Urban)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2524982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5DC558-6BEF-7372-E754-37E6606A05A3}"/>
              </a:ext>
            </a:extLst>
          </p:cNvPr>
          <p:cNvSpPr txBox="1"/>
          <p:nvPr/>
        </p:nvSpPr>
        <p:spPr>
          <a:xfrm>
            <a:off x="213950" y="4636295"/>
            <a:ext cx="931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Stroke is the target variable of our project, where 1 indicates a stroke occurred and 0 means it did not.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428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707875" y="1234655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707875" y="2903570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5107775" y="2903570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107775" y="1234655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2375988" y="30981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Featrue</a:t>
            </a: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Order Consistency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2368100" y="3635971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Ensures reproducibility during model training and evaluation.</a:t>
            </a:r>
          </a:p>
        </p:txBody>
      </p:sp>
      <p:sp>
        <p:nvSpPr>
          <p:cNvPr id="172" name="Google Shape;172;p20"/>
          <p:cNvSpPr txBox="1"/>
          <p:nvPr/>
        </p:nvSpPr>
        <p:spPr>
          <a:xfrm>
            <a:off x="2375988" y="14292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One –Hot Encoding</a:t>
            </a:r>
            <a:b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Validation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375988" y="1970263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Each one-hot group sums to 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(no encoding error).</a:t>
            </a:r>
          </a:p>
        </p:txBody>
      </p:sp>
      <p:sp>
        <p:nvSpPr>
          <p:cNvPr id="174" name="Google Shape;174;p20"/>
          <p:cNvSpPr txBox="1"/>
          <p:nvPr/>
        </p:nvSpPr>
        <p:spPr>
          <a:xfrm>
            <a:off x="6767988" y="14292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Train/Test distribution </a:t>
            </a:r>
            <a:r>
              <a:rPr lang="en-US" sz="1700" dirty="0" err="1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Cehck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767988" y="1870089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Numeric feature stats differ less than 0.5σ.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767988" y="3542575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20 clean features ready for model.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768000" y="309813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Input Configuration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192075" y="153643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5591988" y="153643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1192075" y="317557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5591988" y="317557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" name="Google Shape;142;p19">
            <a:extLst>
              <a:ext uri="{FF2B5EF4-FFF2-40B4-BE49-F238E27FC236}">
                <a16:creationId xmlns:a16="http://schemas.microsoft.com/office/drawing/2014/main" id="{7C49F729-5844-66E2-5808-87F1F6720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307975"/>
            <a:ext cx="878522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3. Preprocessing Validation &amp; Summary</a:t>
            </a:r>
            <a:b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dirty="0"/>
            </a:b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163DE-0996-FC31-D4EF-5E6065310C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6023" y="4446441"/>
            <a:ext cx="6971953" cy="516002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F8334-434B-2A28-3C72-582F6F87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A6336-38D2-C466-8424-26318917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244649-BB52-4EF8-250D-24AB8946BC8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42FE4-FA11-9B36-8972-A8EF46F2657D}"/>
              </a:ext>
            </a:extLst>
          </p:cNvPr>
          <p:cNvSpPr txBox="1"/>
          <p:nvPr/>
        </p:nvSpPr>
        <p:spPr>
          <a:xfrm>
            <a:off x="380905" y="2435489"/>
            <a:ext cx="3545633" cy="1015663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4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051EC29F-E02C-793F-369C-0D24CA0A121E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B6D53E-5E3E-1493-596C-FF01F15FDED9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4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D7CC-6A4A-0F45-6BF2-A066BECB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Clustering Analysis – </a:t>
            </a:r>
            <a:r>
              <a:rPr lang="en-US" altLang="ko-KR" dirty="0" err="1"/>
              <a:t>KMeans</a:t>
            </a:r>
            <a:r>
              <a:rPr lang="en-US" altLang="ko-KR" dirty="0"/>
              <a:t> Overview</a:t>
            </a:r>
            <a:endParaRPr lang="ko-KR" altLang="en-US" dirty="0"/>
          </a:p>
        </p:txBody>
      </p:sp>
      <p:pic>
        <p:nvPicPr>
          <p:cNvPr id="6" name="그림 5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425DCE-CF7D-6BD9-D9D5-85E0C668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16" b="44169"/>
          <a:stretch/>
        </p:blipFill>
        <p:spPr bwMode="auto">
          <a:xfrm>
            <a:off x="873104" y="4507107"/>
            <a:ext cx="4011561" cy="328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CB06F7-05CF-5F53-E61A-3CC784E1F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2" y="814436"/>
            <a:ext cx="8720441" cy="3633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27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A17A-7822-A110-9553-2FDAAF24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3F967-156F-A636-C27F-5DE01D68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Clustering – PCA &amp; Feature-Based Visualization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86476-9A69-4746-E283-BA672175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062"/>
            <a:ext cx="9144000" cy="35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9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1" u="sng" dirty="0">
                <a:solidFill>
                  <a:schemeClr val="accent4"/>
                </a:solidFill>
              </a:rPr>
              <a:t>Contents</a:t>
            </a:r>
            <a:endParaRPr dirty="0"/>
          </a:p>
        </p:txBody>
      </p:sp>
      <p:sp>
        <p:nvSpPr>
          <p:cNvPr id="69" name="Google Shape;69;p16"/>
          <p:cNvSpPr txBox="1"/>
          <p:nvPr/>
        </p:nvSpPr>
        <p:spPr>
          <a:xfrm>
            <a:off x="6768000" y="1395502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Grouping patients by health patterns using </a:t>
            </a:r>
            <a:r>
              <a:rPr lang="en-US" altLang="ko-KR" sz="1100" dirty="0" err="1"/>
              <a:t>KMeans</a:t>
            </a:r>
            <a:r>
              <a:rPr lang="en-US" altLang="ko-KR" sz="1100" dirty="0"/>
              <a:t>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768000" y="1048650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4.Clustering</a:t>
            </a:r>
            <a:endParaRPr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6768000" y="2299805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5.Classification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5_1, 5_2 Evaluation+ 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6768000" y="2646656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Predicting stroke with </a:t>
            </a:r>
            <a:r>
              <a:rPr lang="en-US" altLang="ko-KR" sz="1100" dirty="0" err="1"/>
              <a:t>XGBoost</a:t>
            </a:r>
            <a:r>
              <a:rPr lang="en-US" altLang="ko-KR" sz="1100" dirty="0"/>
              <a:t> and Decision Tree.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428194" y="3509689"/>
            <a:ext cx="230510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 Strategic Insights &amp; Team Wrap-up</a:t>
            </a:r>
          </a:p>
        </p:txBody>
      </p:sp>
      <p:sp>
        <p:nvSpPr>
          <p:cNvPr id="74" name="Google Shape;74;p16"/>
          <p:cNvSpPr txBox="1"/>
          <p:nvPr/>
        </p:nvSpPr>
        <p:spPr>
          <a:xfrm>
            <a:off x="6768000" y="3909200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Proposing prevention strategies and reviewing teamwork.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10700" y="3562346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3.Preprocessing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410700" y="3909197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Cleaning and transforming data for modeling.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10700" y="1048650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1.Project Objective</a:t>
            </a:r>
          </a:p>
        </p:txBody>
      </p:sp>
      <p:sp>
        <p:nvSpPr>
          <p:cNvPr id="78" name="Google Shape;78;p16"/>
          <p:cNvSpPr txBox="1"/>
          <p:nvPr/>
        </p:nvSpPr>
        <p:spPr>
          <a:xfrm>
            <a:off x="410700" y="1395502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Stroke prediction and prevention through data science.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10700" y="2299804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2.Data Overview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Inspection</a:t>
            </a: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10700" y="2646655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Exploring dataset structure and stroke imbalance.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3839325" y="943356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Planet Mercury is the closest object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839325" y="59650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3839325" y="184765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3839325" y="2194503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</a:t>
            </a:r>
            <a:br>
              <a:rPr lang="en" sz="120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3839325" y="311018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3839325" y="3457039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a gas giant</a:t>
            </a:r>
            <a:br>
              <a:rPr lang="en" sz="120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and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2736050" y="970450"/>
            <a:ext cx="3672000" cy="3672000"/>
            <a:chOff x="2736050" y="970450"/>
            <a:chExt cx="3672000" cy="3672000"/>
          </a:xfrm>
        </p:grpSpPr>
        <p:sp>
          <p:nvSpPr>
            <p:cNvPr id="88" name="Google Shape;88;p16"/>
            <p:cNvSpPr/>
            <p:nvPr/>
          </p:nvSpPr>
          <p:spPr>
            <a:xfrm>
              <a:off x="2736050" y="970450"/>
              <a:ext cx="3672000" cy="3672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443962" y="2671843"/>
              <a:ext cx="705181" cy="681400"/>
            </a:xfrm>
            <a:custGeom>
              <a:avLst/>
              <a:gdLst/>
              <a:ahLst/>
              <a:cxnLst/>
              <a:rect l="l" t="t" r="r" b="b"/>
              <a:pathLst>
                <a:path w="4831" h="4668" extrusionOk="0">
                  <a:moveTo>
                    <a:pt x="301" y="1"/>
                  </a:moveTo>
                  <a:cubicBezTo>
                    <a:pt x="137" y="1"/>
                    <a:pt x="0" y="138"/>
                    <a:pt x="0" y="285"/>
                  </a:cubicBezTo>
                  <a:cubicBezTo>
                    <a:pt x="13" y="448"/>
                    <a:pt x="150" y="586"/>
                    <a:pt x="301" y="586"/>
                  </a:cubicBezTo>
                  <a:lnTo>
                    <a:pt x="340" y="586"/>
                  </a:lnTo>
                  <a:cubicBezTo>
                    <a:pt x="1538" y="586"/>
                    <a:pt x="2518" y="1539"/>
                    <a:pt x="2544" y="2751"/>
                  </a:cubicBezTo>
                  <a:cubicBezTo>
                    <a:pt x="2518" y="2751"/>
                    <a:pt x="2492" y="2764"/>
                    <a:pt x="2463" y="2777"/>
                  </a:cubicBezTo>
                  <a:cubicBezTo>
                    <a:pt x="1770" y="3048"/>
                    <a:pt x="1225" y="3580"/>
                    <a:pt x="924" y="4260"/>
                  </a:cubicBezTo>
                  <a:cubicBezTo>
                    <a:pt x="859" y="4410"/>
                    <a:pt x="924" y="4586"/>
                    <a:pt x="1075" y="4655"/>
                  </a:cubicBezTo>
                  <a:cubicBezTo>
                    <a:pt x="1117" y="4668"/>
                    <a:pt x="1156" y="4668"/>
                    <a:pt x="1199" y="4668"/>
                  </a:cubicBezTo>
                  <a:cubicBezTo>
                    <a:pt x="1306" y="4668"/>
                    <a:pt x="1414" y="4612"/>
                    <a:pt x="1470" y="4491"/>
                  </a:cubicBezTo>
                  <a:cubicBezTo>
                    <a:pt x="1702" y="3959"/>
                    <a:pt x="2136" y="3538"/>
                    <a:pt x="2681" y="3322"/>
                  </a:cubicBezTo>
                  <a:cubicBezTo>
                    <a:pt x="2948" y="3218"/>
                    <a:pt x="3225" y="3166"/>
                    <a:pt x="3500" y="3166"/>
                  </a:cubicBezTo>
                  <a:cubicBezTo>
                    <a:pt x="3800" y="3166"/>
                    <a:pt x="4098" y="3227"/>
                    <a:pt x="4383" y="3348"/>
                  </a:cubicBezTo>
                  <a:cubicBezTo>
                    <a:pt x="4418" y="3367"/>
                    <a:pt x="4457" y="3375"/>
                    <a:pt x="4496" y="3375"/>
                  </a:cubicBezTo>
                  <a:cubicBezTo>
                    <a:pt x="4604" y="3375"/>
                    <a:pt x="4714" y="3309"/>
                    <a:pt x="4762" y="3198"/>
                  </a:cubicBezTo>
                  <a:cubicBezTo>
                    <a:pt x="4830" y="3048"/>
                    <a:pt x="4762" y="2872"/>
                    <a:pt x="4615" y="2803"/>
                  </a:cubicBezTo>
                  <a:cubicBezTo>
                    <a:pt x="4257" y="2651"/>
                    <a:pt x="3886" y="2575"/>
                    <a:pt x="3509" y="2575"/>
                  </a:cubicBezTo>
                  <a:cubicBezTo>
                    <a:pt x="3382" y="2575"/>
                    <a:pt x="3256" y="2583"/>
                    <a:pt x="3129" y="2601"/>
                  </a:cubicBezTo>
                  <a:cubicBezTo>
                    <a:pt x="3034" y="1144"/>
                    <a:pt x="1809" y="1"/>
                    <a:pt x="340" y="1"/>
                  </a:cubicBezTo>
                  <a:close/>
                </a:path>
              </a:pathLst>
            </a:custGeom>
            <a:solidFill>
              <a:srgbClr val="64D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16"/>
            <p:cNvGrpSpPr/>
            <p:nvPr/>
          </p:nvGrpSpPr>
          <p:grpSpPr>
            <a:xfrm>
              <a:off x="3199901" y="1168350"/>
              <a:ext cx="1344431" cy="3275769"/>
              <a:chOff x="3199901" y="1168350"/>
              <a:chExt cx="1344431" cy="3275769"/>
            </a:xfrm>
          </p:grpSpPr>
          <p:sp>
            <p:nvSpPr>
              <p:cNvPr id="91" name="Google Shape;91;p16"/>
              <p:cNvSpPr/>
              <p:nvPr/>
            </p:nvSpPr>
            <p:spPr>
              <a:xfrm>
                <a:off x="3250259" y="1229949"/>
                <a:ext cx="1294072" cy="3152199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19962" extrusionOk="0">
                    <a:moveTo>
                      <a:pt x="6545" y="0"/>
                    </a:moveTo>
                    <a:cubicBezTo>
                      <a:pt x="5745" y="0"/>
                      <a:pt x="5092" y="654"/>
                      <a:pt x="5092" y="1457"/>
                    </a:cubicBezTo>
                    <a:lnTo>
                      <a:pt x="5092" y="1525"/>
                    </a:lnTo>
                    <a:cubicBezTo>
                      <a:pt x="4875" y="1457"/>
                      <a:pt x="4650" y="1424"/>
                      <a:pt x="4426" y="1424"/>
                    </a:cubicBezTo>
                    <a:cubicBezTo>
                      <a:pt x="3849" y="1424"/>
                      <a:pt x="3276" y="1646"/>
                      <a:pt x="2845" y="2068"/>
                    </a:cubicBezTo>
                    <a:cubicBezTo>
                      <a:pt x="2750" y="2179"/>
                      <a:pt x="2655" y="2286"/>
                      <a:pt x="2574" y="2407"/>
                    </a:cubicBezTo>
                    <a:cubicBezTo>
                      <a:pt x="2437" y="2600"/>
                      <a:pt x="2355" y="2789"/>
                      <a:pt x="2300" y="3008"/>
                    </a:cubicBezTo>
                    <a:cubicBezTo>
                      <a:pt x="2247" y="3185"/>
                      <a:pt x="2218" y="3361"/>
                      <a:pt x="2205" y="3550"/>
                    </a:cubicBezTo>
                    <a:cubicBezTo>
                      <a:pt x="1810" y="3701"/>
                      <a:pt x="1444" y="3932"/>
                      <a:pt x="1143" y="4233"/>
                    </a:cubicBezTo>
                    <a:cubicBezTo>
                      <a:pt x="627" y="4749"/>
                      <a:pt x="314" y="5428"/>
                      <a:pt x="275" y="6150"/>
                    </a:cubicBezTo>
                    <a:cubicBezTo>
                      <a:pt x="219" y="6790"/>
                      <a:pt x="382" y="7430"/>
                      <a:pt x="722" y="7959"/>
                    </a:cubicBezTo>
                    <a:cubicBezTo>
                      <a:pt x="601" y="8109"/>
                      <a:pt x="490" y="8260"/>
                      <a:pt x="396" y="8410"/>
                    </a:cubicBezTo>
                    <a:cubicBezTo>
                      <a:pt x="258" y="8629"/>
                      <a:pt x="151" y="8857"/>
                      <a:pt x="95" y="9119"/>
                    </a:cubicBezTo>
                    <a:cubicBezTo>
                      <a:pt x="30" y="9377"/>
                      <a:pt x="0" y="9648"/>
                      <a:pt x="0" y="9919"/>
                    </a:cubicBezTo>
                    <a:cubicBezTo>
                      <a:pt x="0" y="10751"/>
                      <a:pt x="327" y="11525"/>
                      <a:pt x="912" y="12097"/>
                    </a:cubicBezTo>
                    <a:cubicBezTo>
                      <a:pt x="791" y="12329"/>
                      <a:pt x="722" y="12587"/>
                      <a:pt x="696" y="12858"/>
                    </a:cubicBezTo>
                    <a:cubicBezTo>
                      <a:pt x="683" y="13008"/>
                      <a:pt x="667" y="13158"/>
                      <a:pt x="667" y="13309"/>
                    </a:cubicBezTo>
                    <a:cubicBezTo>
                      <a:pt x="667" y="14559"/>
                      <a:pt x="1431" y="15676"/>
                      <a:pt x="2600" y="16111"/>
                    </a:cubicBezTo>
                    <a:cubicBezTo>
                      <a:pt x="2626" y="17254"/>
                      <a:pt x="3541" y="18181"/>
                      <a:pt x="4667" y="18246"/>
                    </a:cubicBezTo>
                    <a:cubicBezTo>
                      <a:pt x="4684" y="18263"/>
                      <a:pt x="4684" y="18263"/>
                      <a:pt x="4697" y="18263"/>
                    </a:cubicBezTo>
                    <a:cubicBezTo>
                      <a:pt x="4778" y="18276"/>
                      <a:pt x="4847" y="18276"/>
                      <a:pt x="4929" y="18276"/>
                    </a:cubicBezTo>
                    <a:lnTo>
                      <a:pt x="5092" y="18276"/>
                    </a:lnTo>
                    <a:lnTo>
                      <a:pt x="5092" y="18491"/>
                    </a:lnTo>
                    <a:cubicBezTo>
                      <a:pt x="5092" y="19308"/>
                      <a:pt x="5745" y="19961"/>
                      <a:pt x="6545" y="19961"/>
                    </a:cubicBezTo>
                    <a:cubicBezTo>
                      <a:pt x="7362" y="19961"/>
                      <a:pt x="8015" y="19308"/>
                      <a:pt x="8015" y="18491"/>
                    </a:cubicBezTo>
                    <a:lnTo>
                      <a:pt x="8015" y="13309"/>
                    </a:lnTo>
                    <a:lnTo>
                      <a:pt x="8015" y="13295"/>
                    </a:lnTo>
                    <a:cubicBezTo>
                      <a:pt x="8126" y="13077"/>
                      <a:pt x="8194" y="12832"/>
                      <a:pt x="8194" y="12587"/>
                    </a:cubicBezTo>
                    <a:cubicBezTo>
                      <a:pt x="8194" y="12166"/>
                      <a:pt x="7554" y="11783"/>
                      <a:pt x="7280" y="11499"/>
                    </a:cubicBezTo>
                    <a:lnTo>
                      <a:pt x="7757" y="10859"/>
                    </a:lnTo>
                    <a:cubicBezTo>
                      <a:pt x="7920" y="10614"/>
                      <a:pt x="8015" y="10314"/>
                      <a:pt x="8015" y="10000"/>
                    </a:cubicBezTo>
                    <a:lnTo>
                      <a:pt x="8015" y="1457"/>
                    </a:lnTo>
                    <a:cubicBezTo>
                      <a:pt x="8015" y="654"/>
                      <a:pt x="7362" y="0"/>
                      <a:pt x="6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3199901" y="1168350"/>
                <a:ext cx="1344384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22441" extrusionOk="0">
                    <a:moveTo>
                      <a:pt x="7361" y="585"/>
                    </a:moveTo>
                    <a:cubicBezTo>
                      <a:pt x="7946" y="585"/>
                      <a:pt x="8423" y="1062"/>
                      <a:pt x="8423" y="1647"/>
                    </a:cubicBezTo>
                    <a:lnTo>
                      <a:pt x="8423" y="11238"/>
                    </a:lnTo>
                    <a:cubicBezTo>
                      <a:pt x="8423" y="11865"/>
                      <a:pt x="7920" y="12381"/>
                      <a:pt x="7280" y="12381"/>
                    </a:cubicBezTo>
                    <a:cubicBezTo>
                      <a:pt x="6653" y="12381"/>
                      <a:pt x="6137" y="11865"/>
                      <a:pt x="6137" y="11238"/>
                    </a:cubicBezTo>
                    <a:lnTo>
                      <a:pt x="6137" y="10314"/>
                    </a:lnTo>
                    <a:cubicBezTo>
                      <a:pt x="6803" y="10193"/>
                      <a:pt x="7361" y="9687"/>
                      <a:pt x="7511" y="8982"/>
                    </a:cubicBezTo>
                    <a:cubicBezTo>
                      <a:pt x="7551" y="8831"/>
                      <a:pt x="7443" y="8668"/>
                      <a:pt x="7293" y="8642"/>
                    </a:cubicBezTo>
                    <a:cubicBezTo>
                      <a:pt x="7266" y="8635"/>
                      <a:pt x="7240" y="8632"/>
                      <a:pt x="7215" y="8632"/>
                    </a:cubicBezTo>
                    <a:cubicBezTo>
                      <a:pt x="7084" y="8632"/>
                      <a:pt x="6973" y="8721"/>
                      <a:pt x="6940" y="8858"/>
                    </a:cubicBezTo>
                    <a:cubicBezTo>
                      <a:pt x="6822" y="9399"/>
                      <a:pt x="6348" y="9757"/>
                      <a:pt x="5820" y="9757"/>
                    </a:cubicBezTo>
                    <a:cubicBezTo>
                      <a:pt x="5736" y="9757"/>
                      <a:pt x="5650" y="9748"/>
                      <a:pt x="5565" y="9729"/>
                    </a:cubicBezTo>
                    <a:lnTo>
                      <a:pt x="5470" y="9729"/>
                    </a:lnTo>
                    <a:cubicBezTo>
                      <a:pt x="4654" y="9566"/>
                      <a:pt x="4027" y="8844"/>
                      <a:pt x="4027" y="7989"/>
                    </a:cubicBezTo>
                    <a:cubicBezTo>
                      <a:pt x="4027" y="7061"/>
                      <a:pt x="4735" y="6300"/>
                      <a:pt x="5634" y="6219"/>
                    </a:cubicBezTo>
                    <a:lnTo>
                      <a:pt x="5634" y="6313"/>
                    </a:lnTo>
                    <a:cubicBezTo>
                      <a:pt x="5634" y="7198"/>
                      <a:pt x="6339" y="7907"/>
                      <a:pt x="7224" y="7907"/>
                    </a:cubicBezTo>
                    <a:cubicBezTo>
                      <a:pt x="7387" y="7907"/>
                      <a:pt x="7524" y="7783"/>
                      <a:pt x="7524" y="7620"/>
                    </a:cubicBezTo>
                    <a:cubicBezTo>
                      <a:pt x="7524" y="7456"/>
                      <a:pt x="7387" y="7319"/>
                      <a:pt x="7224" y="7319"/>
                    </a:cubicBezTo>
                    <a:cubicBezTo>
                      <a:pt x="6666" y="7319"/>
                      <a:pt x="6218" y="6872"/>
                      <a:pt x="6218" y="6313"/>
                    </a:cubicBezTo>
                    <a:cubicBezTo>
                      <a:pt x="6218" y="5755"/>
                      <a:pt x="6666" y="5308"/>
                      <a:pt x="7224" y="5308"/>
                    </a:cubicBezTo>
                    <a:cubicBezTo>
                      <a:pt x="7387" y="5308"/>
                      <a:pt x="7524" y="5170"/>
                      <a:pt x="7524" y="5007"/>
                    </a:cubicBezTo>
                    <a:cubicBezTo>
                      <a:pt x="7524" y="4844"/>
                      <a:pt x="7387" y="4707"/>
                      <a:pt x="7224" y="4707"/>
                    </a:cubicBezTo>
                    <a:cubicBezTo>
                      <a:pt x="6597" y="4707"/>
                      <a:pt x="6042" y="5089"/>
                      <a:pt x="5781" y="5621"/>
                    </a:cubicBezTo>
                    <a:cubicBezTo>
                      <a:pt x="4491" y="5634"/>
                      <a:pt x="3442" y="6682"/>
                      <a:pt x="3442" y="7989"/>
                    </a:cubicBezTo>
                    <a:cubicBezTo>
                      <a:pt x="3442" y="9197"/>
                      <a:pt x="4366" y="10206"/>
                      <a:pt x="5552" y="10340"/>
                    </a:cubicBezTo>
                    <a:lnTo>
                      <a:pt x="5552" y="11238"/>
                    </a:lnTo>
                    <a:cubicBezTo>
                      <a:pt x="5552" y="12192"/>
                      <a:pt x="6326" y="12969"/>
                      <a:pt x="7280" y="12969"/>
                    </a:cubicBezTo>
                    <a:lnTo>
                      <a:pt x="7456" y="12969"/>
                    </a:lnTo>
                    <a:cubicBezTo>
                      <a:pt x="8096" y="12969"/>
                      <a:pt x="8612" y="13498"/>
                      <a:pt x="8612" y="14138"/>
                    </a:cubicBezTo>
                    <a:cubicBezTo>
                      <a:pt x="8612" y="14791"/>
                      <a:pt x="8096" y="15307"/>
                      <a:pt x="7456" y="15307"/>
                    </a:cubicBezTo>
                    <a:cubicBezTo>
                      <a:pt x="7293" y="15307"/>
                      <a:pt x="7155" y="15445"/>
                      <a:pt x="7155" y="15608"/>
                    </a:cubicBezTo>
                    <a:cubicBezTo>
                      <a:pt x="7155" y="15771"/>
                      <a:pt x="7293" y="15892"/>
                      <a:pt x="7456" y="15892"/>
                    </a:cubicBezTo>
                    <a:cubicBezTo>
                      <a:pt x="7809" y="15892"/>
                      <a:pt x="8148" y="15784"/>
                      <a:pt x="8423" y="15595"/>
                    </a:cubicBezTo>
                    <a:lnTo>
                      <a:pt x="8423" y="16274"/>
                    </a:lnTo>
                    <a:cubicBezTo>
                      <a:pt x="8423" y="16901"/>
                      <a:pt x="7920" y="17417"/>
                      <a:pt x="7280" y="17417"/>
                    </a:cubicBezTo>
                    <a:cubicBezTo>
                      <a:pt x="7074" y="17417"/>
                      <a:pt x="6884" y="17362"/>
                      <a:pt x="6721" y="17267"/>
                    </a:cubicBezTo>
                    <a:cubicBezTo>
                      <a:pt x="6695" y="17241"/>
                      <a:pt x="6666" y="17228"/>
                      <a:pt x="6639" y="17215"/>
                    </a:cubicBezTo>
                    <a:cubicBezTo>
                      <a:pt x="6339" y="17009"/>
                      <a:pt x="6137" y="16656"/>
                      <a:pt x="6137" y="16274"/>
                    </a:cubicBezTo>
                    <a:lnTo>
                      <a:pt x="6137" y="15036"/>
                    </a:lnTo>
                    <a:cubicBezTo>
                      <a:pt x="6137" y="14873"/>
                      <a:pt x="6012" y="14736"/>
                      <a:pt x="5849" y="14736"/>
                    </a:cubicBezTo>
                    <a:cubicBezTo>
                      <a:pt x="5686" y="14736"/>
                      <a:pt x="5552" y="14873"/>
                      <a:pt x="5552" y="15036"/>
                    </a:cubicBezTo>
                    <a:lnTo>
                      <a:pt x="5552" y="16274"/>
                    </a:lnTo>
                    <a:cubicBezTo>
                      <a:pt x="5552" y="16562"/>
                      <a:pt x="5634" y="16846"/>
                      <a:pt x="5754" y="17091"/>
                    </a:cubicBezTo>
                    <a:cubicBezTo>
                      <a:pt x="5604" y="17104"/>
                      <a:pt x="5470" y="17133"/>
                      <a:pt x="5320" y="17198"/>
                    </a:cubicBezTo>
                    <a:cubicBezTo>
                      <a:pt x="4899" y="17362"/>
                      <a:pt x="4556" y="17688"/>
                      <a:pt x="4379" y="18113"/>
                    </a:cubicBezTo>
                    <a:cubicBezTo>
                      <a:pt x="4311" y="18260"/>
                      <a:pt x="4379" y="18423"/>
                      <a:pt x="4530" y="18492"/>
                    </a:cubicBezTo>
                    <a:cubicBezTo>
                      <a:pt x="4572" y="18505"/>
                      <a:pt x="4611" y="18521"/>
                      <a:pt x="4654" y="18521"/>
                    </a:cubicBezTo>
                    <a:cubicBezTo>
                      <a:pt x="4762" y="18521"/>
                      <a:pt x="4869" y="18452"/>
                      <a:pt x="4912" y="18341"/>
                    </a:cubicBezTo>
                    <a:cubicBezTo>
                      <a:pt x="5033" y="18070"/>
                      <a:pt x="5265" y="17852"/>
                      <a:pt x="5536" y="17744"/>
                    </a:cubicBezTo>
                    <a:cubicBezTo>
                      <a:pt x="5673" y="17690"/>
                      <a:pt x="5812" y="17663"/>
                      <a:pt x="5952" y="17663"/>
                    </a:cubicBezTo>
                    <a:cubicBezTo>
                      <a:pt x="6092" y="17663"/>
                      <a:pt x="6231" y="17690"/>
                      <a:pt x="6368" y="17744"/>
                    </a:cubicBezTo>
                    <a:cubicBezTo>
                      <a:pt x="6626" y="17907"/>
                      <a:pt x="6953" y="18002"/>
                      <a:pt x="7280" y="18002"/>
                    </a:cubicBezTo>
                    <a:cubicBezTo>
                      <a:pt x="7727" y="18002"/>
                      <a:pt x="8122" y="17839"/>
                      <a:pt x="8423" y="17567"/>
                    </a:cubicBezTo>
                    <a:lnTo>
                      <a:pt x="8423" y="20791"/>
                    </a:lnTo>
                    <a:cubicBezTo>
                      <a:pt x="8423" y="21379"/>
                      <a:pt x="7946" y="21852"/>
                      <a:pt x="7361" y="21852"/>
                    </a:cubicBezTo>
                    <a:cubicBezTo>
                      <a:pt x="6777" y="21852"/>
                      <a:pt x="6300" y="21379"/>
                      <a:pt x="6300" y="20791"/>
                    </a:cubicBezTo>
                    <a:lnTo>
                      <a:pt x="6300" y="20356"/>
                    </a:lnTo>
                    <a:cubicBezTo>
                      <a:pt x="6790" y="20112"/>
                      <a:pt x="7155" y="19648"/>
                      <a:pt x="7237" y="19076"/>
                    </a:cubicBezTo>
                    <a:cubicBezTo>
                      <a:pt x="7266" y="18913"/>
                      <a:pt x="7142" y="18766"/>
                      <a:pt x="6992" y="18737"/>
                    </a:cubicBezTo>
                    <a:cubicBezTo>
                      <a:pt x="6977" y="18734"/>
                      <a:pt x="6962" y="18733"/>
                      <a:pt x="6947" y="18733"/>
                    </a:cubicBezTo>
                    <a:cubicBezTo>
                      <a:pt x="6802" y="18733"/>
                      <a:pt x="6676" y="18845"/>
                      <a:pt x="6653" y="18982"/>
                    </a:cubicBezTo>
                    <a:cubicBezTo>
                      <a:pt x="6597" y="19377"/>
                      <a:pt x="6352" y="19690"/>
                      <a:pt x="6012" y="19854"/>
                    </a:cubicBezTo>
                    <a:cubicBezTo>
                      <a:pt x="5986" y="19854"/>
                      <a:pt x="5960" y="19854"/>
                      <a:pt x="5931" y="19867"/>
                    </a:cubicBezTo>
                    <a:cubicBezTo>
                      <a:pt x="5754" y="19909"/>
                      <a:pt x="5578" y="19935"/>
                      <a:pt x="5402" y="19935"/>
                    </a:cubicBezTo>
                    <a:cubicBezTo>
                      <a:pt x="4474" y="19935"/>
                      <a:pt x="3700" y="19269"/>
                      <a:pt x="3537" y="18384"/>
                    </a:cubicBezTo>
                    <a:cubicBezTo>
                      <a:pt x="3563" y="18328"/>
                      <a:pt x="3563" y="18276"/>
                      <a:pt x="3550" y="18221"/>
                    </a:cubicBezTo>
                    <a:cubicBezTo>
                      <a:pt x="3537" y="18165"/>
                      <a:pt x="3524" y="18113"/>
                      <a:pt x="3511" y="18044"/>
                    </a:cubicBezTo>
                    <a:lnTo>
                      <a:pt x="3511" y="17920"/>
                    </a:lnTo>
                    <a:cubicBezTo>
                      <a:pt x="3524" y="17881"/>
                      <a:pt x="3511" y="17839"/>
                      <a:pt x="3494" y="17799"/>
                    </a:cubicBezTo>
                    <a:cubicBezTo>
                      <a:pt x="3511" y="17104"/>
                      <a:pt x="3971" y="16464"/>
                      <a:pt x="4680" y="16287"/>
                    </a:cubicBezTo>
                    <a:cubicBezTo>
                      <a:pt x="4843" y="16248"/>
                      <a:pt x="4938" y="16085"/>
                      <a:pt x="4899" y="15935"/>
                    </a:cubicBezTo>
                    <a:cubicBezTo>
                      <a:pt x="4863" y="15796"/>
                      <a:pt x="4740" y="15707"/>
                      <a:pt x="4604" y="15707"/>
                    </a:cubicBezTo>
                    <a:cubicBezTo>
                      <a:pt x="4579" y="15707"/>
                      <a:pt x="4555" y="15710"/>
                      <a:pt x="4530" y="15716"/>
                    </a:cubicBezTo>
                    <a:cubicBezTo>
                      <a:pt x="3674" y="15948"/>
                      <a:pt x="3073" y="16656"/>
                      <a:pt x="2939" y="17473"/>
                    </a:cubicBezTo>
                    <a:cubicBezTo>
                      <a:pt x="1973" y="17022"/>
                      <a:pt x="1346" y="16055"/>
                      <a:pt x="1346" y="14955"/>
                    </a:cubicBezTo>
                    <a:lnTo>
                      <a:pt x="1346" y="14749"/>
                    </a:lnTo>
                    <a:cubicBezTo>
                      <a:pt x="1372" y="14710"/>
                      <a:pt x="1372" y="14667"/>
                      <a:pt x="1372" y="14628"/>
                    </a:cubicBezTo>
                    <a:lnTo>
                      <a:pt x="1372" y="14520"/>
                    </a:lnTo>
                    <a:cubicBezTo>
                      <a:pt x="1414" y="14275"/>
                      <a:pt x="1483" y="14031"/>
                      <a:pt x="1590" y="13799"/>
                    </a:cubicBezTo>
                    <a:cubicBezTo>
                      <a:pt x="1862" y="13335"/>
                      <a:pt x="2368" y="13021"/>
                      <a:pt x="2939" y="13008"/>
                    </a:cubicBezTo>
                    <a:cubicBezTo>
                      <a:pt x="3103" y="13008"/>
                      <a:pt x="3223" y="12871"/>
                      <a:pt x="3223" y="12724"/>
                    </a:cubicBezTo>
                    <a:cubicBezTo>
                      <a:pt x="3223" y="12561"/>
                      <a:pt x="3086" y="12424"/>
                      <a:pt x="2923" y="12424"/>
                    </a:cubicBezTo>
                    <a:cubicBezTo>
                      <a:pt x="2325" y="12437"/>
                      <a:pt x="1767" y="12695"/>
                      <a:pt x="1388" y="13103"/>
                    </a:cubicBezTo>
                    <a:cubicBezTo>
                      <a:pt x="869" y="12587"/>
                      <a:pt x="585" y="11891"/>
                      <a:pt x="585" y="11157"/>
                    </a:cubicBezTo>
                    <a:cubicBezTo>
                      <a:pt x="585" y="10967"/>
                      <a:pt x="611" y="10778"/>
                      <a:pt x="637" y="10601"/>
                    </a:cubicBezTo>
                    <a:cubicBezTo>
                      <a:pt x="666" y="10559"/>
                      <a:pt x="666" y="10533"/>
                      <a:pt x="679" y="10490"/>
                    </a:cubicBezTo>
                    <a:cubicBezTo>
                      <a:pt x="679" y="10464"/>
                      <a:pt x="679" y="10438"/>
                      <a:pt x="692" y="10409"/>
                    </a:cubicBezTo>
                    <a:cubicBezTo>
                      <a:pt x="748" y="10177"/>
                      <a:pt x="843" y="9961"/>
                      <a:pt x="950" y="9756"/>
                    </a:cubicBezTo>
                    <a:cubicBezTo>
                      <a:pt x="1243" y="9354"/>
                      <a:pt x="1734" y="9092"/>
                      <a:pt x="2254" y="9092"/>
                    </a:cubicBezTo>
                    <a:cubicBezTo>
                      <a:pt x="2313" y="9092"/>
                      <a:pt x="2373" y="9095"/>
                      <a:pt x="2433" y="9102"/>
                    </a:cubicBezTo>
                    <a:cubicBezTo>
                      <a:pt x="2442" y="9103"/>
                      <a:pt x="2451" y="9104"/>
                      <a:pt x="2460" y="9104"/>
                    </a:cubicBezTo>
                    <a:cubicBezTo>
                      <a:pt x="2612" y="9104"/>
                      <a:pt x="2747" y="8999"/>
                      <a:pt x="2760" y="8844"/>
                    </a:cubicBezTo>
                    <a:cubicBezTo>
                      <a:pt x="2789" y="8681"/>
                      <a:pt x="2665" y="8544"/>
                      <a:pt x="2515" y="8518"/>
                    </a:cubicBezTo>
                    <a:cubicBezTo>
                      <a:pt x="2434" y="8510"/>
                      <a:pt x="2355" y="8507"/>
                      <a:pt x="2276" y="8507"/>
                    </a:cubicBezTo>
                    <a:cubicBezTo>
                      <a:pt x="1944" y="8507"/>
                      <a:pt x="1631" y="8573"/>
                      <a:pt x="1346" y="8694"/>
                    </a:cubicBezTo>
                    <a:cubicBezTo>
                      <a:pt x="624" y="7607"/>
                      <a:pt x="761" y="6124"/>
                      <a:pt x="1698" y="5183"/>
                    </a:cubicBezTo>
                    <a:cubicBezTo>
                      <a:pt x="1960" y="4925"/>
                      <a:pt x="2270" y="4723"/>
                      <a:pt x="2596" y="4586"/>
                    </a:cubicBezTo>
                    <a:cubicBezTo>
                      <a:pt x="2720" y="4968"/>
                      <a:pt x="2952" y="5321"/>
                      <a:pt x="3266" y="5592"/>
                    </a:cubicBezTo>
                    <a:cubicBezTo>
                      <a:pt x="3318" y="5634"/>
                      <a:pt x="3387" y="5660"/>
                      <a:pt x="3455" y="5660"/>
                    </a:cubicBezTo>
                    <a:cubicBezTo>
                      <a:pt x="3537" y="5660"/>
                      <a:pt x="3619" y="5621"/>
                      <a:pt x="3674" y="5553"/>
                    </a:cubicBezTo>
                    <a:cubicBezTo>
                      <a:pt x="3782" y="5428"/>
                      <a:pt x="3769" y="5252"/>
                      <a:pt x="3645" y="5144"/>
                    </a:cubicBezTo>
                    <a:cubicBezTo>
                      <a:pt x="3155" y="4723"/>
                      <a:pt x="2992" y="4070"/>
                      <a:pt x="3168" y="3482"/>
                    </a:cubicBezTo>
                    <a:cubicBezTo>
                      <a:pt x="3210" y="3335"/>
                      <a:pt x="3279" y="3198"/>
                      <a:pt x="3374" y="3061"/>
                    </a:cubicBezTo>
                    <a:cubicBezTo>
                      <a:pt x="3400" y="3008"/>
                      <a:pt x="3442" y="2953"/>
                      <a:pt x="3481" y="2910"/>
                    </a:cubicBezTo>
                    <a:cubicBezTo>
                      <a:pt x="3494" y="2884"/>
                      <a:pt x="3511" y="2871"/>
                      <a:pt x="3524" y="2858"/>
                    </a:cubicBezTo>
                    <a:cubicBezTo>
                      <a:pt x="3550" y="2816"/>
                      <a:pt x="3592" y="2777"/>
                      <a:pt x="3619" y="2734"/>
                    </a:cubicBezTo>
                    <a:cubicBezTo>
                      <a:pt x="3988" y="2376"/>
                      <a:pt x="4475" y="2189"/>
                      <a:pt x="4968" y="2189"/>
                    </a:cubicBezTo>
                    <a:cubicBezTo>
                      <a:pt x="5220" y="2189"/>
                      <a:pt x="5475" y="2238"/>
                      <a:pt x="5715" y="2339"/>
                    </a:cubicBezTo>
                    <a:lnTo>
                      <a:pt x="5715" y="3253"/>
                    </a:lnTo>
                    <a:cubicBezTo>
                      <a:pt x="5715" y="3417"/>
                      <a:pt x="5849" y="3551"/>
                      <a:pt x="6012" y="3551"/>
                    </a:cubicBezTo>
                    <a:cubicBezTo>
                      <a:pt x="6176" y="3551"/>
                      <a:pt x="6300" y="3417"/>
                      <a:pt x="6300" y="3253"/>
                    </a:cubicBezTo>
                    <a:lnTo>
                      <a:pt x="6300" y="2163"/>
                    </a:lnTo>
                    <a:lnTo>
                      <a:pt x="6300" y="1865"/>
                    </a:lnTo>
                    <a:lnTo>
                      <a:pt x="6300" y="1647"/>
                    </a:lnTo>
                    <a:cubicBezTo>
                      <a:pt x="6300" y="1062"/>
                      <a:pt x="6777" y="585"/>
                      <a:pt x="7361" y="585"/>
                    </a:cubicBezTo>
                    <a:close/>
                    <a:moveTo>
                      <a:pt x="7361" y="1"/>
                    </a:moveTo>
                    <a:cubicBezTo>
                      <a:pt x="6463" y="1"/>
                      <a:pt x="5715" y="735"/>
                      <a:pt x="5715" y="1647"/>
                    </a:cubicBezTo>
                    <a:lnTo>
                      <a:pt x="5715" y="1715"/>
                    </a:lnTo>
                    <a:cubicBezTo>
                      <a:pt x="5469" y="1638"/>
                      <a:pt x="5215" y="1600"/>
                      <a:pt x="4962" y="1600"/>
                    </a:cubicBezTo>
                    <a:cubicBezTo>
                      <a:pt x="4317" y="1600"/>
                      <a:pt x="3679" y="1847"/>
                      <a:pt x="3210" y="2326"/>
                    </a:cubicBezTo>
                    <a:cubicBezTo>
                      <a:pt x="3086" y="2450"/>
                      <a:pt x="2978" y="2571"/>
                      <a:pt x="2897" y="2708"/>
                    </a:cubicBezTo>
                    <a:cubicBezTo>
                      <a:pt x="2747" y="2910"/>
                      <a:pt x="2652" y="3142"/>
                      <a:pt x="2583" y="3374"/>
                    </a:cubicBezTo>
                    <a:cubicBezTo>
                      <a:pt x="2531" y="3580"/>
                      <a:pt x="2489" y="3782"/>
                      <a:pt x="2489" y="3988"/>
                    </a:cubicBezTo>
                    <a:cubicBezTo>
                      <a:pt x="2041" y="4165"/>
                      <a:pt x="1633" y="4423"/>
                      <a:pt x="1290" y="4762"/>
                    </a:cubicBezTo>
                    <a:cubicBezTo>
                      <a:pt x="705" y="5334"/>
                      <a:pt x="366" y="6111"/>
                      <a:pt x="310" y="6911"/>
                    </a:cubicBezTo>
                    <a:cubicBezTo>
                      <a:pt x="258" y="7633"/>
                      <a:pt x="434" y="8342"/>
                      <a:pt x="816" y="8952"/>
                    </a:cubicBezTo>
                    <a:cubicBezTo>
                      <a:pt x="679" y="9116"/>
                      <a:pt x="555" y="9279"/>
                      <a:pt x="447" y="9458"/>
                    </a:cubicBezTo>
                    <a:cubicBezTo>
                      <a:pt x="297" y="9687"/>
                      <a:pt x="176" y="9961"/>
                      <a:pt x="121" y="10259"/>
                    </a:cubicBezTo>
                    <a:cubicBezTo>
                      <a:pt x="39" y="10546"/>
                      <a:pt x="0" y="10846"/>
                      <a:pt x="0" y="11157"/>
                    </a:cubicBezTo>
                    <a:cubicBezTo>
                      <a:pt x="0" y="12084"/>
                      <a:pt x="379" y="12953"/>
                      <a:pt x="1032" y="13593"/>
                    </a:cubicBezTo>
                    <a:cubicBezTo>
                      <a:pt x="898" y="13851"/>
                      <a:pt x="816" y="14151"/>
                      <a:pt x="787" y="14465"/>
                    </a:cubicBezTo>
                    <a:cubicBezTo>
                      <a:pt x="774" y="14628"/>
                      <a:pt x="761" y="14791"/>
                      <a:pt x="761" y="14955"/>
                    </a:cubicBezTo>
                    <a:cubicBezTo>
                      <a:pt x="761" y="16369"/>
                      <a:pt x="1617" y="17607"/>
                      <a:pt x="2923" y="18113"/>
                    </a:cubicBezTo>
                    <a:cubicBezTo>
                      <a:pt x="2965" y="19390"/>
                      <a:pt x="3971" y="20438"/>
                      <a:pt x="5238" y="20520"/>
                    </a:cubicBezTo>
                    <a:cubicBezTo>
                      <a:pt x="5251" y="20520"/>
                      <a:pt x="5278" y="20520"/>
                      <a:pt x="5291" y="20533"/>
                    </a:cubicBezTo>
                    <a:cubicBezTo>
                      <a:pt x="5372" y="20533"/>
                      <a:pt x="5454" y="20546"/>
                      <a:pt x="5536" y="20546"/>
                    </a:cubicBezTo>
                    <a:cubicBezTo>
                      <a:pt x="5591" y="20546"/>
                      <a:pt x="5660" y="20546"/>
                      <a:pt x="5715" y="20533"/>
                    </a:cubicBezTo>
                    <a:lnTo>
                      <a:pt x="5715" y="20791"/>
                    </a:lnTo>
                    <a:cubicBezTo>
                      <a:pt x="5715" y="21705"/>
                      <a:pt x="6463" y="22440"/>
                      <a:pt x="7361" y="22440"/>
                    </a:cubicBezTo>
                    <a:cubicBezTo>
                      <a:pt x="8272" y="22440"/>
                      <a:pt x="9020" y="21705"/>
                      <a:pt x="9020" y="20791"/>
                    </a:cubicBezTo>
                    <a:lnTo>
                      <a:pt x="9020" y="14968"/>
                    </a:lnTo>
                    <a:cubicBezTo>
                      <a:pt x="9020" y="14955"/>
                      <a:pt x="9007" y="14955"/>
                      <a:pt x="9007" y="14942"/>
                    </a:cubicBezTo>
                    <a:cubicBezTo>
                      <a:pt x="9144" y="14697"/>
                      <a:pt x="9210" y="14422"/>
                      <a:pt x="9210" y="14138"/>
                    </a:cubicBezTo>
                    <a:cubicBezTo>
                      <a:pt x="9210" y="13498"/>
                      <a:pt x="8857" y="12927"/>
                      <a:pt x="8328" y="12626"/>
                    </a:cubicBezTo>
                    <a:cubicBezTo>
                      <a:pt x="8749" y="12300"/>
                      <a:pt x="9020" y="11797"/>
                      <a:pt x="9020" y="11238"/>
                    </a:cubicBezTo>
                    <a:lnTo>
                      <a:pt x="9020" y="1647"/>
                    </a:lnTo>
                    <a:cubicBezTo>
                      <a:pt x="9020" y="735"/>
                      <a:pt x="8272" y="1"/>
                      <a:pt x="7361" y="1"/>
                    </a:cubicBezTo>
                    <a:close/>
                  </a:path>
                </a:pathLst>
              </a:custGeom>
              <a:solidFill>
                <a:srgbClr val="64DE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" name="Google Shape;93;p16"/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16"/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3520476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1519-80A1-BC4C-E618-37D99FA6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546BA-A195-28AF-1532-CF2DA1C7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Clustering– Feature Summary &amp; Risk Analysis</a:t>
            </a:r>
            <a:endParaRPr lang="ko-KR" altLang="en-US" dirty="0"/>
          </a:p>
        </p:txBody>
      </p:sp>
      <p:pic>
        <p:nvPicPr>
          <p:cNvPr id="3" name="그림 2" descr="텍스트, 도표, 다채로움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34CB97-BB65-A247-9AA0-B8A8F6E3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" y="955660"/>
            <a:ext cx="4241089" cy="3223780"/>
          </a:xfrm>
          <a:prstGeom prst="rect">
            <a:avLst/>
          </a:prstGeom>
        </p:spPr>
      </p:pic>
      <p:pic>
        <p:nvPicPr>
          <p:cNvPr id="4" name="그림 3" descr="텍스트, 스크린샷, 도표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D083C0-EFC2-E8C7-3A89-CA3E1200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54" y="880150"/>
            <a:ext cx="4382032" cy="3299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0EAC6F-08A9-1B9B-749A-8FAD2743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04" y="4391527"/>
            <a:ext cx="3913512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BE4B-48D8-75AC-43E4-E7966E89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4.Clustering – Impact of Iterations on Feature Stability</a:t>
            </a:r>
            <a:endParaRPr lang="ko-KR" altLang="en-US" dirty="0"/>
          </a:p>
        </p:txBody>
      </p:sp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BF4516-86F6-98A8-FF6C-259E7C3C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85"/>
            <a:ext cx="2191159" cy="4292416"/>
          </a:xfrm>
          <a:prstGeom prst="rect">
            <a:avLst/>
          </a:prstGeom>
        </p:spPr>
      </p:pic>
      <p:pic>
        <p:nvPicPr>
          <p:cNvPr id="7" name="그림 6" descr="텍스트, 스크린샷, 메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18FEE9-EBBB-FBC0-337A-D4344345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59" y="851084"/>
            <a:ext cx="2116584" cy="4292416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FC57E3-C066-CF17-D7B3-C75294BD4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743" y="851083"/>
            <a:ext cx="2455415" cy="4292417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76AA3E-B64A-C58A-9C84-D73EDB521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158" y="851083"/>
            <a:ext cx="2380841" cy="42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2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E10D-E5F1-F8B3-E3D5-085449BA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FCF1-B0D3-CE0B-3956-364CE83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4.Clustering – Stroke Risk by Cluster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E3CF08-BDB4-8D3B-A855-4AD292653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2812"/>
              </p:ext>
            </p:extLst>
          </p:nvPr>
        </p:nvGraphicFramePr>
        <p:xfrm>
          <a:off x="454250" y="1014689"/>
          <a:ext cx="8229600" cy="365760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28242">
                  <a:extLst>
                    <a:ext uri="{9D8B030D-6E8A-4147-A177-3AD203B41FA5}">
                      <a16:colId xmlns:a16="http://schemas.microsoft.com/office/drawing/2014/main" val="3417506678"/>
                    </a:ext>
                  </a:extLst>
                </a:gridCol>
                <a:gridCol w="1525128">
                  <a:extLst>
                    <a:ext uri="{9D8B030D-6E8A-4147-A177-3AD203B41FA5}">
                      <a16:colId xmlns:a16="http://schemas.microsoft.com/office/drawing/2014/main" val="1703672147"/>
                    </a:ext>
                  </a:extLst>
                </a:gridCol>
                <a:gridCol w="1525128">
                  <a:extLst>
                    <a:ext uri="{9D8B030D-6E8A-4147-A177-3AD203B41FA5}">
                      <a16:colId xmlns:a16="http://schemas.microsoft.com/office/drawing/2014/main" val="653313595"/>
                    </a:ext>
                  </a:extLst>
                </a:gridCol>
                <a:gridCol w="1525128">
                  <a:extLst>
                    <a:ext uri="{9D8B030D-6E8A-4147-A177-3AD203B41FA5}">
                      <a16:colId xmlns:a16="http://schemas.microsoft.com/office/drawing/2014/main" val="3810437403"/>
                    </a:ext>
                  </a:extLst>
                </a:gridCol>
                <a:gridCol w="1525974">
                  <a:extLst>
                    <a:ext uri="{9D8B030D-6E8A-4147-A177-3AD203B41FA5}">
                      <a16:colId xmlns:a16="http://schemas.microsoft.com/office/drawing/2014/main" val="1294902403"/>
                    </a:ext>
                  </a:extLst>
                </a:gridCol>
              </a:tblGrid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072509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Age (mean)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71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61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961703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Age Group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Adult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935851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Glucose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209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856467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BMI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502811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Gender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M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952923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Ever Married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45862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Residence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Rural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428639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Hypertension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801775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Heart Disease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478978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Work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children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957693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Smoking Status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?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1016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Stroke Ratio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11.3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13.7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0.2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1.7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758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83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0307-314D-16B5-42E9-F67B2A02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1727A-F63D-B295-5EC0-CF63C577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82D034-2768-A1F9-CF2D-CC9184787CA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498EC-D364-A9E8-8E33-4EC4B09188D6}"/>
              </a:ext>
            </a:extLst>
          </p:cNvPr>
          <p:cNvSpPr txBox="1"/>
          <p:nvPr/>
        </p:nvSpPr>
        <p:spPr>
          <a:xfrm>
            <a:off x="380905" y="2435489"/>
            <a:ext cx="3545633" cy="938719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9C82D1D7-7000-C0D6-E4C3-7128CA658DD6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2B15AA2-78B8-0910-9BC7-83AB2ACA447C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51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71422-3D7E-AC8C-A74E-099FD285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/>
              <a:t>5. Classification – Overview of Decision Tree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E656-86EF-0C43-0871-E2513438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8" y="650074"/>
            <a:ext cx="7878846" cy="44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6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0401E-46EA-41A3-5DE5-45089734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2DEAC-2917-DCB8-8E69-EE767BC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/>
              <a:t>5. Classification – Model Training &amp; Parameters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BC8EA-4EB2-DEE0-EB57-547F4068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0" y="682796"/>
            <a:ext cx="7699357" cy="43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06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B316-48D1-47E8-9998-0A0481DC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5C86F-827F-ABB6-EBD0-342060D8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4C3270-0E90-FDCF-7A94-DA99386407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E36F-AC1F-BA15-1D95-623A42DE4B87}"/>
              </a:ext>
            </a:extLst>
          </p:cNvPr>
          <p:cNvSpPr txBox="1"/>
          <p:nvPr/>
        </p:nvSpPr>
        <p:spPr>
          <a:xfrm>
            <a:off x="380905" y="2435489"/>
            <a:ext cx="3545633" cy="124649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5_1.</a:t>
            </a:r>
            <a:br>
              <a:rPr lang="en-US" altLang="ko-KR" sz="2500" b="1" dirty="0">
                <a:solidFill>
                  <a:schemeClr val="bg1"/>
                </a:solidFill>
              </a:rPr>
            </a:br>
            <a:r>
              <a:rPr lang="en-US" altLang="ko-KR" sz="2500" b="1" dirty="0">
                <a:solidFill>
                  <a:schemeClr val="bg1"/>
                </a:solidFill>
              </a:rPr>
              <a:t>Model Overview &amp;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Handling Imbalance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DC7F7BEE-C102-44A4-EB02-AA00CBB0CE11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CA8C719-C618-63E0-7F16-5E8FD3308FC3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542F-C978-C160-B6DE-3F18379E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4758D-DBBA-428E-FB90-9F8DF3B4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5_1. Model Comparison –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 vs Decision Tree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D5DB8-51FF-F707-963F-1114E253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1" y="1268184"/>
            <a:ext cx="7456784" cy="1164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24259-D21C-1E3C-8CA0-F459F0B32FDE}"/>
              </a:ext>
            </a:extLst>
          </p:cNvPr>
          <p:cNvSpPr txBox="1"/>
          <p:nvPr/>
        </p:nvSpPr>
        <p:spPr>
          <a:xfrm>
            <a:off x="637129" y="815441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1.Decision Tree</a:t>
            </a:r>
            <a:endParaRPr lang="ko-KR" alt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457FD-30CD-0CBB-1665-DA5D4AFB61AF}"/>
              </a:ext>
            </a:extLst>
          </p:cNvPr>
          <p:cNvSpPr txBox="1"/>
          <p:nvPr/>
        </p:nvSpPr>
        <p:spPr>
          <a:xfrm>
            <a:off x="637129" y="2456414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2.Xg Boost</a:t>
            </a:r>
            <a:endParaRPr lang="ko-KR" altLang="en-US" sz="1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43747A-A9B8-3550-D4FD-1A480724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1" y="2820380"/>
            <a:ext cx="7456785" cy="12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94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5_1.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 – Mechanism &amp; Advantages</a:t>
            </a: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EE4D1-9350-1A33-DB46-6E13BA3A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00" y="1036111"/>
            <a:ext cx="5812315" cy="34002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F5777-6D3B-22DD-D182-BEB3A12B6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07A0-510F-91E7-B68C-E8CDA812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EF1B8-AA6C-92DC-5C24-DC827699B4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4BE3-A072-4397-33F4-D87FBF505349}"/>
              </a:ext>
            </a:extLst>
          </p:cNvPr>
          <p:cNvSpPr txBox="1"/>
          <p:nvPr/>
        </p:nvSpPr>
        <p:spPr>
          <a:xfrm>
            <a:off x="380905" y="2435489"/>
            <a:ext cx="3545633" cy="124649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5_2.</a:t>
            </a:r>
            <a:br>
              <a:rPr lang="en-US" altLang="ko-KR" sz="2500" b="1" dirty="0">
                <a:solidFill>
                  <a:schemeClr val="bg1"/>
                </a:solidFill>
              </a:rPr>
            </a:br>
            <a:r>
              <a:rPr lang="en-US" altLang="ko-KR" sz="2500" b="1" dirty="0">
                <a:solidFill>
                  <a:schemeClr val="bg1"/>
                </a:solidFill>
              </a:rPr>
              <a:t>Model Evaluation &amp; Comparison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64CACBCF-C868-0711-0FDA-B3D31A8C06EB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96805D-9711-B12F-07CA-7B2385209B2E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2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A98D0-CA8D-EA73-1114-9D03E945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75FA25-7706-BC94-08D1-E05DC902D754}"/>
              </a:ext>
            </a:extLst>
          </p:cNvPr>
          <p:cNvSpPr/>
          <p:nvPr/>
        </p:nvSpPr>
        <p:spPr>
          <a:xfrm>
            <a:off x="4772" y="0"/>
            <a:ext cx="9144000" cy="5143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13E5-FDF7-B618-50BB-0B074CF7158C}"/>
              </a:ext>
            </a:extLst>
          </p:cNvPr>
          <p:cNvSpPr txBox="1"/>
          <p:nvPr/>
        </p:nvSpPr>
        <p:spPr>
          <a:xfrm>
            <a:off x="380905" y="2435489"/>
            <a:ext cx="3545633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1.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317A0DBD-4CFC-D8A3-0BF4-DF91E5E23403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6F0FF8-873E-82B0-8A1A-4111279723E7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230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5_2. </a:t>
            </a:r>
            <a:r>
              <a:rPr lang="en-US" altLang="ko-KR" sz="2000" dirty="0"/>
              <a:t>Cross-validation – 10x10 </a:t>
            </a:r>
            <a:r>
              <a:rPr lang="en-US" altLang="ko-KR" sz="2000" dirty="0" err="1"/>
              <a:t>KFold</a:t>
            </a:r>
            <a:endParaRPr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EF5BA7-4117-61FD-9D26-EC2F7236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65" y="683703"/>
            <a:ext cx="5469894" cy="43418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A9EE-4962-A6D9-BBA5-E83AE79E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8ADCA-8EE8-57AB-BB6B-24B271E8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5_2. Modeling Summary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58D184-DB15-B8B4-49FD-5DCF43DBB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17824"/>
              </p:ext>
            </p:extLst>
          </p:nvPr>
        </p:nvGraphicFramePr>
        <p:xfrm>
          <a:off x="311150" y="1162174"/>
          <a:ext cx="8521700" cy="296194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60850">
                  <a:extLst>
                    <a:ext uri="{9D8B030D-6E8A-4147-A177-3AD203B41FA5}">
                      <a16:colId xmlns:a16="http://schemas.microsoft.com/office/drawing/2014/main" val="1049447529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1031383046"/>
                    </a:ext>
                  </a:extLst>
                </a:gridCol>
              </a:tblGrid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924086"/>
                  </a:ext>
                </a:extLst>
              </a:tr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of correct predictions overall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47580"/>
                  </a:ext>
                </a:extLst>
              </a:tr>
              <a:tr h="680447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Proportion of true positives among predicted positives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483096"/>
                  </a:ext>
                </a:extLst>
              </a:tr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Proportion of actual positives correctly identified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460862"/>
                  </a:ext>
                </a:extLst>
              </a:tr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Harmonic mean of Precision and 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189641"/>
                  </a:ext>
                </a:extLst>
              </a:tr>
              <a:tr h="680447">
                <a:tc>
                  <a:txBody>
                    <a:bodyPr/>
                    <a:lstStyle/>
                    <a:p>
                      <a:r>
                        <a:rPr lang="en-US"/>
                        <a:t>ROC 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 metric reflecting performance across classification thresholds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22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26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F3DB-1013-91FD-617D-FE5ACD702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0118F-C970-08F0-A61C-4396ED84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5_2 Evaluation  - </a:t>
            </a:r>
            <a:r>
              <a:rPr lang="fr-FR" altLang="ko-KR" dirty="0" err="1"/>
              <a:t>result</a:t>
            </a:r>
            <a:r>
              <a:rPr lang="fr-FR" altLang="ko-KR" dirty="0"/>
              <a:t> </a:t>
            </a:r>
            <a:r>
              <a:rPr lang="fr-FR" altLang="ko-KR" dirty="0" err="1"/>
              <a:t>Analysis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42D222-A77A-ACC1-1981-7BA37D3FD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85310"/>
              </p:ext>
            </p:extLst>
          </p:nvPr>
        </p:nvGraphicFramePr>
        <p:xfrm>
          <a:off x="311151" y="1206782"/>
          <a:ext cx="8521698" cy="914400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420283">
                  <a:extLst>
                    <a:ext uri="{9D8B030D-6E8A-4147-A177-3AD203B41FA5}">
                      <a16:colId xmlns:a16="http://schemas.microsoft.com/office/drawing/2014/main" val="525249028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516633883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145667498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1546815644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3909958793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386285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ROC 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025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0.9659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0.9624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936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0.7977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0.7422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0.8186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0.8554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088011"/>
                  </a:ext>
                </a:extLst>
              </a:tr>
            </a:tbl>
          </a:graphicData>
        </a:graphic>
      </p:graphicFrame>
      <p:pic>
        <p:nvPicPr>
          <p:cNvPr id="8" name="그림 7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FD0CE6-68FA-EE16-CB51-2D7C2E5AB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2205942"/>
            <a:ext cx="6311979" cy="2630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249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17CE-0F7C-4DA5-0579-F8D8115F9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36F7E-CF0E-D933-DEBB-ED701890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E84BCE-3D35-7B77-CB1D-25D666CBCE20}"/>
              </a:ext>
            </a:extLst>
          </p:cNvPr>
          <p:cNvSpPr/>
          <p:nvPr/>
        </p:nvSpPr>
        <p:spPr>
          <a:xfrm>
            <a:off x="4772" y="0"/>
            <a:ext cx="9144000" cy="5143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D230E-2440-D053-3DD5-BA22EAB9F912}"/>
              </a:ext>
            </a:extLst>
          </p:cNvPr>
          <p:cNvSpPr txBox="1"/>
          <p:nvPr/>
        </p:nvSpPr>
        <p:spPr>
          <a:xfrm>
            <a:off x="380905" y="2435489"/>
            <a:ext cx="3545633" cy="12464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2500" b="1" dirty="0">
                <a:solidFill>
                  <a:schemeClr val="bg1"/>
                </a:solidFill>
              </a:rPr>
              <a:t>Strategic insights&amp; Team Wrap –up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7A706085-3DBD-7EF3-FA4E-C797D5F819EE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0586C6-55A3-95DD-3D57-23D5BD59C729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967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96E47-B1B9-39FE-D143-FF0AB529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183563"/>
            <a:ext cx="8784000" cy="572700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 </a:t>
            </a:r>
            <a:r>
              <a:rPr lang="en-US" altLang="ko-KR" dirty="0"/>
              <a:t>Cluster-specific Prevention Recommendations"</a:t>
            </a:r>
            <a:b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D4F01E-8D58-8D9B-3909-AE1CA81F5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92916"/>
              </p:ext>
            </p:extLst>
          </p:nvPr>
        </p:nvGraphicFramePr>
        <p:xfrm>
          <a:off x="454250" y="991092"/>
          <a:ext cx="4400919" cy="314012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138114">
                  <a:extLst>
                    <a:ext uri="{9D8B030D-6E8A-4147-A177-3AD203B41FA5}">
                      <a16:colId xmlns:a16="http://schemas.microsoft.com/office/drawing/2014/main" val="3417506678"/>
                    </a:ext>
                  </a:extLst>
                </a:gridCol>
                <a:gridCol w="815588">
                  <a:extLst>
                    <a:ext uri="{9D8B030D-6E8A-4147-A177-3AD203B41FA5}">
                      <a16:colId xmlns:a16="http://schemas.microsoft.com/office/drawing/2014/main" val="1703672147"/>
                    </a:ext>
                  </a:extLst>
                </a:gridCol>
                <a:gridCol w="815588">
                  <a:extLst>
                    <a:ext uri="{9D8B030D-6E8A-4147-A177-3AD203B41FA5}">
                      <a16:colId xmlns:a16="http://schemas.microsoft.com/office/drawing/2014/main" val="653313595"/>
                    </a:ext>
                  </a:extLst>
                </a:gridCol>
                <a:gridCol w="815588">
                  <a:extLst>
                    <a:ext uri="{9D8B030D-6E8A-4147-A177-3AD203B41FA5}">
                      <a16:colId xmlns:a16="http://schemas.microsoft.com/office/drawing/2014/main" val="3810437403"/>
                    </a:ext>
                  </a:extLst>
                </a:gridCol>
                <a:gridCol w="816041">
                  <a:extLst>
                    <a:ext uri="{9D8B030D-6E8A-4147-A177-3AD203B41FA5}">
                      <a16:colId xmlns:a16="http://schemas.microsoft.com/office/drawing/2014/main" val="1294902403"/>
                    </a:ext>
                  </a:extLst>
                </a:gridCol>
              </a:tblGrid>
              <a:tr h="18741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072509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Age (mean)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71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61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961703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Age Group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Adult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935851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Glucose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209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856467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BMI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502811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Gender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M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952923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Ever Married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45862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Residence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Rural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428639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Hypertension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801775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Heart Disease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478978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Work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children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957693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Smoking Status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?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1016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Stroke Ratio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11.3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13.7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0.2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1.7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75817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5FA7611-D0A8-BF72-252C-4BB51745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054236"/>
            <a:ext cx="4160554" cy="27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4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E671-082F-E6EA-E476-C4739B36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901D3-A4C5-7E66-B7E0-FA119255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183563"/>
            <a:ext cx="8784000" cy="572700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 </a:t>
            </a:r>
            <a:r>
              <a:rPr lang="en-US" altLang="ko-KR" dirty="0"/>
              <a:t>Team Roles and Reflections</a:t>
            </a:r>
            <a:b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BD2CDF-1418-DA6B-60B1-9586DD069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68531"/>
              </p:ext>
            </p:extLst>
          </p:nvPr>
        </p:nvGraphicFramePr>
        <p:xfrm>
          <a:off x="442300" y="3359783"/>
          <a:ext cx="8521700" cy="152400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1858508106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424515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Team Member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867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Hyungyo 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Preprocessing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01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Subin 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Clustering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82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Wonjun K.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Modeling &amp; Evaluation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20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Heejae</a:t>
                      </a:r>
                      <a:r>
                        <a:rPr lang="en-US" dirty="0"/>
                        <a:t> 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Workflow &amp; 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1073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277A4F-6A29-DA24-251B-8B1087848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700450"/>
              </p:ext>
            </p:extLst>
          </p:nvPr>
        </p:nvGraphicFramePr>
        <p:xfrm>
          <a:off x="442300" y="775107"/>
          <a:ext cx="8521700" cy="237744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763021713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487602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Team Member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One-line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248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Subin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Deepened understanding by directly experiencing supervised and unsupervised learning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970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Hyungyo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Realized the importance of preprocessing and gained hands-on experience with real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268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Wonjun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Recognized the importance of model selection and evaluation through various experiments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501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Heejae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the data analysis journey by experiencing the entire project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71260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2754AD6-FCD0-ADAA-97A6-1AC3D943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00" y="8326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45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/>
          <p:nvPr/>
        </p:nvSpPr>
        <p:spPr>
          <a:xfrm rot="5400000">
            <a:off x="7054282" y="1044466"/>
            <a:ext cx="1155543" cy="1900993"/>
          </a:xfrm>
          <a:custGeom>
            <a:avLst/>
            <a:gdLst/>
            <a:ahLst/>
            <a:cxnLst/>
            <a:rect l="l" t="t" r="r" b="b"/>
            <a:pathLst>
              <a:path w="2750" h="4194" extrusionOk="0">
                <a:moveTo>
                  <a:pt x="0" y="0"/>
                </a:moveTo>
                <a:lnTo>
                  <a:pt x="0" y="4194"/>
                </a:lnTo>
                <a:lnTo>
                  <a:pt x="2381" y="4194"/>
                </a:lnTo>
                <a:lnTo>
                  <a:pt x="2381" y="2969"/>
                </a:lnTo>
                <a:cubicBezTo>
                  <a:pt x="2381" y="2750"/>
                  <a:pt x="2449" y="2531"/>
                  <a:pt x="2574" y="2368"/>
                </a:cubicBezTo>
                <a:lnTo>
                  <a:pt x="2707" y="2166"/>
                </a:lnTo>
                <a:cubicBezTo>
                  <a:pt x="2750" y="2123"/>
                  <a:pt x="2750" y="2055"/>
                  <a:pt x="2707" y="2016"/>
                </a:cubicBezTo>
                <a:lnTo>
                  <a:pt x="2574" y="1826"/>
                </a:lnTo>
                <a:cubicBezTo>
                  <a:pt x="2449" y="1646"/>
                  <a:pt x="2381" y="1444"/>
                  <a:pt x="2381" y="1225"/>
                </a:cubicBezTo>
                <a:lnTo>
                  <a:pt x="23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3"/>
          <p:cNvSpPr/>
          <p:nvPr/>
        </p:nvSpPr>
        <p:spPr>
          <a:xfrm rot="5400000">
            <a:off x="5018625" y="1044691"/>
            <a:ext cx="1155963" cy="1900993"/>
          </a:xfrm>
          <a:custGeom>
            <a:avLst/>
            <a:gdLst/>
            <a:ahLst/>
            <a:cxnLst/>
            <a:rect l="l" t="t" r="r" b="b"/>
            <a:pathLst>
              <a:path w="2751" h="4194" extrusionOk="0">
                <a:moveTo>
                  <a:pt x="0" y="0"/>
                </a:moveTo>
                <a:lnTo>
                  <a:pt x="0" y="4194"/>
                </a:lnTo>
                <a:lnTo>
                  <a:pt x="2381" y="4194"/>
                </a:lnTo>
                <a:lnTo>
                  <a:pt x="2381" y="2969"/>
                </a:lnTo>
                <a:cubicBezTo>
                  <a:pt x="2381" y="2750"/>
                  <a:pt x="2437" y="2531"/>
                  <a:pt x="2574" y="2368"/>
                </a:cubicBezTo>
                <a:lnTo>
                  <a:pt x="2708" y="2166"/>
                </a:lnTo>
                <a:cubicBezTo>
                  <a:pt x="2750" y="2123"/>
                  <a:pt x="2750" y="2055"/>
                  <a:pt x="2708" y="2016"/>
                </a:cubicBezTo>
                <a:lnTo>
                  <a:pt x="2574" y="1826"/>
                </a:lnTo>
                <a:cubicBezTo>
                  <a:pt x="2437" y="1646"/>
                  <a:pt x="2381" y="1444"/>
                  <a:pt x="2381" y="1225"/>
                </a:cubicBezTo>
                <a:lnTo>
                  <a:pt x="23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3"/>
          <p:cNvSpPr/>
          <p:nvPr/>
        </p:nvSpPr>
        <p:spPr>
          <a:xfrm rot="5400000">
            <a:off x="2980446" y="1044691"/>
            <a:ext cx="1161426" cy="1900993"/>
          </a:xfrm>
          <a:custGeom>
            <a:avLst/>
            <a:gdLst/>
            <a:ahLst/>
            <a:cxnLst/>
            <a:rect l="l" t="t" r="r" b="b"/>
            <a:pathLst>
              <a:path w="2764" h="4194" extrusionOk="0">
                <a:moveTo>
                  <a:pt x="1" y="0"/>
                </a:moveTo>
                <a:lnTo>
                  <a:pt x="1" y="4194"/>
                </a:lnTo>
                <a:lnTo>
                  <a:pt x="2381" y="4194"/>
                </a:lnTo>
                <a:lnTo>
                  <a:pt x="2381" y="2969"/>
                </a:lnTo>
                <a:cubicBezTo>
                  <a:pt x="2381" y="2750"/>
                  <a:pt x="2450" y="2531"/>
                  <a:pt x="2571" y="2368"/>
                </a:cubicBezTo>
                <a:lnTo>
                  <a:pt x="2708" y="2166"/>
                </a:lnTo>
                <a:cubicBezTo>
                  <a:pt x="2763" y="2123"/>
                  <a:pt x="2763" y="2055"/>
                  <a:pt x="2708" y="2016"/>
                </a:cubicBezTo>
                <a:lnTo>
                  <a:pt x="2571" y="1826"/>
                </a:lnTo>
                <a:cubicBezTo>
                  <a:pt x="2450" y="1646"/>
                  <a:pt x="2381" y="1444"/>
                  <a:pt x="2381" y="1225"/>
                </a:cubicBezTo>
                <a:lnTo>
                  <a:pt x="2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3"/>
          <p:cNvSpPr/>
          <p:nvPr/>
        </p:nvSpPr>
        <p:spPr>
          <a:xfrm rot="5400000">
            <a:off x="948361" y="1044691"/>
            <a:ext cx="1154703" cy="1900993"/>
          </a:xfrm>
          <a:custGeom>
            <a:avLst/>
            <a:gdLst/>
            <a:ahLst/>
            <a:cxnLst/>
            <a:rect l="l" t="t" r="r" b="b"/>
            <a:pathLst>
              <a:path w="2748" h="4194" extrusionOk="0">
                <a:moveTo>
                  <a:pt x="1" y="0"/>
                </a:moveTo>
                <a:lnTo>
                  <a:pt x="1" y="4194"/>
                </a:lnTo>
                <a:lnTo>
                  <a:pt x="2382" y="4194"/>
                </a:lnTo>
                <a:lnTo>
                  <a:pt x="2382" y="2969"/>
                </a:lnTo>
                <a:cubicBezTo>
                  <a:pt x="2382" y="2750"/>
                  <a:pt x="2450" y="2531"/>
                  <a:pt x="2571" y="2368"/>
                </a:cubicBezTo>
                <a:lnTo>
                  <a:pt x="2708" y="2166"/>
                </a:lnTo>
                <a:cubicBezTo>
                  <a:pt x="2747" y="2123"/>
                  <a:pt x="2747" y="2055"/>
                  <a:pt x="2708" y="2016"/>
                </a:cubicBezTo>
                <a:lnTo>
                  <a:pt x="2571" y="1826"/>
                </a:lnTo>
                <a:cubicBezTo>
                  <a:pt x="2450" y="1646"/>
                  <a:pt x="2382" y="1444"/>
                  <a:pt x="2382" y="1225"/>
                </a:cubicBezTo>
                <a:lnTo>
                  <a:pt x="23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3"/>
          <p:cNvSpPr/>
          <p:nvPr/>
        </p:nvSpPr>
        <p:spPr>
          <a:xfrm>
            <a:off x="6671600" y="163958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300" b="1" dirty="0"/>
              <a:t>4. Project Workflow</a:t>
            </a:r>
            <a:endParaRPr sz="13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33"/>
          <p:cNvSpPr/>
          <p:nvPr/>
        </p:nvSpPr>
        <p:spPr>
          <a:xfrm>
            <a:off x="4632575" y="1639825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300" b="1" dirty="0"/>
              <a:t>3. Addressing Class Imbalance</a:t>
            </a:r>
            <a:endParaRPr sz="13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3" name="Google Shape;633;p33"/>
          <p:cNvSpPr/>
          <p:nvPr/>
        </p:nvSpPr>
        <p:spPr>
          <a:xfrm>
            <a:off x="2593557" y="1639812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300" b="1" dirty="0"/>
              <a:t>2. Reason for Choosing 4 Clusters</a:t>
            </a:r>
            <a:endParaRPr sz="13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33"/>
          <p:cNvSpPr/>
          <p:nvPr/>
        </p:nvSpPr>
        <p:spPr>
          <a:xfrm>
            <a:off x="565262" y="1639826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1" dirty="0"/>
              <a:t>1. Why </a:t>
            </a:r>
            <a:r>
              <a:rPr lang="en-US" altLang="ko-KR" sz="1200" b="1" dirty="0" err="1"/>
              <a:t>XGBoost</a:t>
            </a:r>
            <a:r>
              <a:rPr lang="en-US" altLang="ko-KR" sz="1200" b="1" dirty="0"/>
              <a:t> Outperforms Decision Tree</a:t>
            </a:r>
            <a:endParaRPr sz="12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5" name="Google Shape;635;p33"/>
          <p:cNvSpPr txBox="1"/>
          <p:nvPr/>
        </p:nvSpPr>
        <p:spPr>
          <a:xfrm>
            <a:off x="2593557" y="26253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Two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6" name="Google Shape;636;p33"/>
          <p:cNvSpPr txBox="1"/>
          <p:nvPr/>
        </p:nvSpPr>
        <p:spPr>
          <a:xfrm>
            <a:off x="6671600" y="26251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Four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565262" y="262532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</a:t>
            </a:r>
            <a:r>
              <a:rPr lang="en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</a:t>
            </a: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8" name="Google Shape;638;p33"/>
          <p:cNvSpPr txBox="1"/>
          <p:nvPr/>
        </p:nvSpPr>
        <p:spPr>
          <a:xfrm>
            <a:off x="4632575" y="26253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Three</a:t>
            </a:r>
            <a:endParaRPr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39" name="Google Shape;639;p33"/>
          <p:cNvGrpSpPr/>
          <p:nvPr/>
        </p:nvGrpSpPr>
        <p:grpSpPr>
          <a:xfrm>
            <a:off x="866762" y="3054700"/>
            <a:ext cx="7424238" cy="1608518"/>
            <a:chOff x="866762" y="3054700"/>
            <a:chExt cx="7424238" cy="1608518"/>
          </a:xfrm>
        </p:grpSpPr>
        <p:cxnSp>
          <p:nvCxnSpPr>
            <p:cNvPr id="640" name="Google Shape;640;p33"/>
            <p:cNvCxnSpPr/>
            <p:nvPr/>
          </p:nvCxnSpPr>
          <p:spPr>
            <a:xfrm>
              <a:off x="866762" y="3054925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33"/>
            <p:cNvCxnSpPr/>
            <p:nvPr/>
          </p:nvCxnSpPr>
          <p:spPr>
            <a:xfrm>
              <a:off x="2895057" y="3054925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3"/>
            <p:cNvCxnSpPr/>
            <p:nvPr/>
          </p:nvCxnSpPr>
          <p:spPr>
            <a:xfrm>
              <a:off x="4934075" y="3054925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3"/>
            <p:cNvCxnSpPr/>
            <p:nvPr/>
          </p:nvCxnSpPr>
          <p:spPr>
            <a:xfrm>
              <a:off x="6973100" y="3054700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4" name="Google Shape;644;p33"/>
            <p:cNvGrpSpPr/>
            <p:nvPr/>
          </p:nvGrpSpPr>
          <p:grpSpPr>
            <a:xfrm>
              <a:off x="4012065" y="3336602"/>
              <a:ext cx="1119855" cy="1326616"/>
              <a:chOff x="4012065" y="2164827"/>
              <a:chExt cx="1119855" cy="1326616"/>
            </a:xfrm>
          </p:grpSpPr>
          <p:sp>
            <p:nvSpPr>
              <p:cNvPr id="645" name="Google Shape;645;p33"/>
              <p:cNvSpPr/>
              <p:nvPr/>
            </p:nvSpPr>
            <p:spPr>
              <a:xfrm>
                <a:off x="4046594" y="2950870"/>
                <a:ext cx="497107" cy="540573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8329" extrusionOk="0">
                    <a:moveTo>
                      <a:pt x="1" y="0"/>
                    </a:moveTo>
                    <a:cubicBezTo>
                      <a:pt x="121" y="164"/>
                      <a:pt x="246" y="314"/>
                      <a:pt x="393" y="464"/>
                    </a:cubicBezTo>
                    <a:cubicBezTo>
                      <a:pt x="272" y="696"/>
                      <a:pt x="203" y="954"/>
                      <a:pt x="177" y="1241"/>
                    </a:cubicBezTo>
                    <a:cubicBezTo>
                      <a:pt x="164" y="1375"/>
                      <a:pt x="148" y="1526"/>
                      <a:pt x="148" y="1676"/>
                    </a:cubicBezTo>
                    <a:cubicBezTo>
                      <a:pt x="148" y="2940"/>
                      <a:pt x="912" y="4044"/>
                      <a:pt x="2081" y="4491"/>
                    </a:cubicBezTo>
                    <a:cubicBezTo>
                      <a:pt x="2107" y="5621"/>
                      <a:pt x="3005" y="6548"/>
                      <a:pt x="4135" y="6630"/>
                    </a:cubicBezTo>
                    <a:lnTo>
                      <a:pt x="4178" y="6630"/>
                    </a:lnTo>
                    <a:cubicBezTo>
                      <a:pt x="4259" y="6643"/>
                      <a:pt x="4328" y="6656"/>
                      <a:pt x="4393" y="6656"/>
                    </a:cubicBezTo>
                    <a:cubicBezTo>
                      <a:pt x="4449" y="6656"/>
                      <a:pt x="4504" y="6643"/>
                      <a:pt x="4556" y="6643"/>
                    </a:cubicBezTo>
                    <a:lnTo>
                      <a:pt x="4556" y="6859"/>
                    </a:lnTo>
                    <a:cubicBezTo>
                      <a:pt x="4556" y="7675"/>
                      <a:pt x="5226" y="8328"/>
                      <a:pt x="6026" y="8328"/>
                    </a:cubicBezTo>
                    <a:cubicBezTo>
                      <a:pt x="6843" y="8328"/>
                      <a:pt x="7496" y="7675"/>
                      <a:pt x="7496" y="6859"/>
                    </a:cubicBezTo>
                    <a:lnTo>
                      <a:pt x="7496" y="1676"/>
                    </a:lnTo>
                    <a:lnTo>
                      <a:pt x="7496" y="1663"/>
                    </a:lnTo>
                    <a:cubicBezTo>
                      <a:pt x="7607" y="1444"/>
                      <a:pt x="7659" y="1212"/>
                      <a:pt x="7659" y="954"/>
                    </a:cubicBezTo>
                    <a:cubicBezTo>
                      <a:pt x="7659" y="601"/>
                      <a:pt x="7199" y="262"/>
                      <a:pt x="68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4012065" y="2164827"/>
                <a:ext cx="521057" cy="724312"/>
              </a:xfrm>
              <a:custGeom>
                <a:avLst/>
                <a:gdLst/>
                <a:ahLst/>
                <a:cxnLst/>
                <a:rect l="l" t="t" r="r" b="b"/>
                <a:pathLst>
                  <a:path w="8028" h="11160" extrusionOk="0">
                    <a:moveTo>
                      <a:pt x="6558" y="1"/>
                    </a:moveTo>
                    <a:cubicBezTo>
                      <a:pt x="5758" y="1"/>
                      <a:pt x="5088" y="654"/>
                      <a:pt x="5088" y="1470"/>
                    </a:cubicBezTo>
                    <a:lnTo>
                      <a:pt x="5088" y="1526"/>
                    </a:lnTo>
                    <a:cubicBezTo>
                      <a:pt x="4872" y="1457"/>
                      <a:pt x="4648" y="1424"/>
                      <a:pt x="4425" y="1424"/>
                    </a:cubicBezTo>
                    <a:cubicBezTo>
                      <a:pt x="3850" y="1424"/>
                      <a:pt x="3279" y="1647"/>
                      <a:pt x="2858" y="2068"/>
                    </a:cubicBezTo>
                    <a:cubicBezTo>
                      <a:pt x="2750" y="2179"/>
                      <a:pt x="2668" y="2287"/>
                      <a:pt x="2587" y="2408"/>
                    </a:cubicBezTo>
                    <a:cubicBezTo>
                      <a:pt x="2450" y="2600"/>
                      <a:pt x="2355" y="2803"/>
                      <a:pt x="2299" y="3008"/>
                    </a:cubicBezTo>
                    <a:cubicBezTo>
                      <a:pt x="2260" y="3185"/>
                      <a:pt x="2218" y="3374"/>
                      <a:pt x="2218" y="3551"/>
                    </a:cubicBezTo>
                    <a:cubicBezTo>
                      <a:pt x="1823" y="3701"/>
                      <a:pt x="1457" y="3946"/>
                      <a:pt x="1156" y="4246"/>
                    </a:cubicBezTo>
                    <a:cubicBezTo>
                      <a:pt x="640" y="4749"/>
                      <a:pt x="327" y="5428"/>
                      <a:pt x="271" y="6150"/>
                    </a:cubicBezTo>
                    <a:cubicBezTo>
                      <a:pt x="232" y="6790"/>
                      <a:pt x="395" y="7430"/>
                      <a:pt x="735" y="7976"/>
                    </a:cubicBezTo>
                    <a:cubicBezTo>
                      <a:pt x="614" y="8110"/>
                      <a:pt x="503" y="8260"/>
                      <a:pt x="409" y="8410"/>
                    </a:cubicBezTo>
                    <a:cubicBezTo>
                      <a:pt x="271" y="8629"/>
                      <a:pt x="164" y="8858"/>
                      <a:pt x="108" y="9132"/>
                    </a:cubicBezTo>
                    <a:cubicBezTo>
                      <a:pt x="43" y="9390"/>
                      <a:pt x="0" y="9648"/>
                      <a:pt x="0" y="9919"/>
                    </a:cubicBezTo>
                    <a:cubicBezTo>
                      <a:pt x="0" y="10357"/>
                      <a:pt x="95" y="10778"/>
                      <a:pt x="271" y="11160"/>
                    </a:cubicBezTo>
                    <a:lnTo>
                      <a:pt x="7554" y="11160"/>
                    </a:lnTo>
                    <a:lnTo>
                      <a:pt x="7770" y="10859"/>
                    </a:lnTo>
                    <a:cubicBezTo>
                      <a:pt x="7933" y="10615"/>
                      <a:pt x="8028" y="10314"/>
                      <a:pt x="8028" y="10001"/>
                    </a:cubicBezTo>
                    <a:lnTo>
                      <a:pt x="8028" y="1470"/>
                    </a:lnTo>
                    <a:cubicBezTo>
                      <a:pt x="8028" y="654"/>
                      <a:pt x="7375" y="1"/>
                      <a:pt x="65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4610863" y="2164827"/>
                <a:ext cx="521057" cy="724312"/>
              </a:xfrm>
              <a:custGeom>
                <a:avLst/>
                <a:gdLst/>
                <a:ahLst/>
                <a:cxnLst/>
                <a:rect l="l" t="t" r="r" b="b"/>
                <a:pathLst>
                  <a:path w="8028" h="11160" extrusionOk="0">
                    <a:moveTo>
                      <a:pt x="1470" y="1"/>
                    </a:moveTo>
                    <a:cubicBezTo>
                      <a:pt x="666" y="1"/>
                      <a:pt x="0" y="654"/>
                      <a:pt x="0" y="1470"/>
                    </a:cubicBezTo>
                    <a:lnTo>
                      <a:pt x="0" y="10001"/>
                    </a:lnTo>
                    <a:cubicBezTo>
                      <a:pt x="0" y="10314"/>
                      <a:pt x="108" y="10615"/>
                      <a:pt x="271" y="10859"/>
                    </a:cubicBezTo>
                    <a:lnTo>
                      <a:pt x="477" y="11160"/>
                    </a:lnTo>
                    <a:lnTo>
                      <a:pt x="7770" y="11160"/>
                    </a:lnTo>
                    <a:cubicBezTo>
                      <a:pt x="7933" y="10778"/>
                      <a:pt x="8028" y="10357"/>
                      <a:pt x="8028" y="9919"/>
                    </a:cubicBezTo>
                    <a:cubicBezTo>
                      <a:pt x="8028" y="9648"/>
                      <a:pt x="7988" y="9390"/>
                      <a:pt x="7920" y="9132"/>
                    </a:cubicBezTo>
                    <a:cubicBezTo>
                      <a:pt x="7864" y="8858"/>
                      <a:pt x="7770" y="8629"/>
                      <a:pt x="7619" y="8410"/>
                    </a:cubicBezTo>
                    <a:cubicBezTo>
                      <a:pt x="7538" y="8260"/>
                      <a:pt x="7430" y="8110"/>
                      <a:pt x="7309" y="7976"/>
                    </a:cubicBezTo>
                    <a:cubicBezTo>
                      <a:pt x="7649" y="7430"/>
                      <a:pt x="7799" y="6790"/>
                      <a:pt x="7757" y="6150"/>
                    </a:cubicBezTo>
                    <a:cubicBezTo>
                      <a:pt x="7701" y="5428"/>
                      <a:pt x="7391" y="4749"/>
                      <a:pt x="6885" y="4246"/>
                    </a:cubicBezTo>
                    <a:cubicBezTo>
                      <a:pt x="6587" y="3946"/>
                      <a:pt x="6218" y="3701"/>
                      <a:pt x="5823" y="3551"/>
                    </a:cubicBezTo>
                    <a:cubicBezTo>
                      <a:pt x="5810" y="3374"/>
                      <a:pt x="5784" y="3185"/>
                      <a:pt x="5729" y="3008"/>
                    </a:cubicBezTo>
                    <a:cubicBezTo>
                      <a:pt x="5676" y="2803"/>
                      <a:pt x="5578" y="2600"/>
                      <a:pt x="5457" y="2408"/>
                    </a:cubicBezTo>
                    <a:cubicBezTo>
                      <a:pt x="5376" y="2287"/>
                      <a:pt x="5281" y="2179"/>
                      <a:pt x="5170" y="2068"/>
                    </a:cubicBezTo>
                    <a:cubicBezTo>
                      <a:pt x="4749" y="1647"/>
                      <a:pt x="4180" y="1424"/>
                      <a:pt x="3604" y="1424"/>
                    </a:cubicBezTo>
                    <a:cubicBezTo>
                      <a:pt x="3381" y="1424"/>
                      <a:pt x="3157" y="1457"/>
                      <a:pt x="2939" y="1526"/>
                    </a:cubicBezTo>
                    <a:lnTo>
                      <a:pt x="2939" y="1470"/>
                    </a:lnTo>
                    <a:cubicBezTo>
                      <a:pt x="2939" y="654"/>
                      <a:pt x="2286" y="1"/>
                      <a:pt x="1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4600219" y="2950870"/>
                <a:ext cx="497367" cy="540573"/>
              </a:xfrm>
              <a:custGeom>
                <a:avLst/>
                <a:gdLst/>
                <a:ahLst/>
                <a:cxnLst/>
                <a:rect l="l" t="t" r="r" b="b"/>
                <a:pathLst>
                  <a:path w="7663" h="8329" extrusionOk="0">
                    <a:moveTo>
                      <a:pt x="736" y="0"/>
                    </a:moveTo>
                    <a:cubicBezTo>
                      <a:pt x="435" y="262"/>
                      <a:pt x="1" y="601"/>
                      <a:pt x="1" y="954"/>
                    </a:cubicBezTo>
                    <a:cubicBezTo>
                      <a:pt x="1" y="1212"/>
                      <a:pt x="70" y="1444"/>
                      <a:pt x="177" y="1663"/>
                    </a:cubicBezTo>
                    <a:cubicBezTo>
                      <a:pt x="177" y="1676"/>
                      <a:pt x="164" y="1676"/>
                      <a:pt x="164" y="1676"/>
                    </a:cubicBezTo>
                    <a:lnTo>
                      <a:pt x="164" y="6859"/>
                    </a:lnTo>
                    <a:cubicBezTo>
                      <a:pt x="164" y="7675"/>
                      <a:pt x="830" y="8328"/>
                      <a:pt x="1634" y="8328"/>
                    </a:cubicBezTo>
                    <a:cubicBezTo>
                      <a:pt x="2450" y="8328"/>
                      <a:pt x="3103" y="7675"/>
                      <a:pt x="3103" y="6859"/>
                    </a:cubicBezTo>
                    <a:lnTo>
                      <a:pt x="3103" y="6643"/>
                    </a:lnTo>
                    <a:cubicBezTo>
                      <a:pt x="3159" y="6643"/>
                      <a:pt x="3211" y="6656"/>
                      <a:pt x="3267" y="6656"/>
                    </a:cubicBezTo>
                    <a:cubicBezTo>
                      <a:pt x="3335" y="6656"/>
                      <a:pt x="3417" y="6643"/>
                      <a:pt x="3486" y="6630"/>
                    </a:cubicBezTo>
                    <a:lnTo>
                      <a:pt x="3525" y="6630"/>
                    </a:lnTo>
                    <a:cubicBezTo>
                      <a:pt x="4655" y="6548"/>
                      <a:pt x="5553" y="5621"/>
                      <a:pt x="5595" y="4491"/>
                    </a:cubicBezTo>
                    <a:cubicBezTo>
                      <a:pt x="6751" y="4044"/>
                      <a:pt x="7525" y="2940"/>
                      <a:pt x="7525" y="1676"/>
                    </a:cubicBezTo>
                    <a:cubicBezTo>
                      <a:pt x="7525" y="1526"/>
                      <a:pt x="7512" y="1375"/>
                      <a:pt x="7486" y="1241"/>
                    </a:cubicBezTo>
                    <a:cubicBezTo>
                      <a:pt x="7473" y="954"/>
                      <a:pt x="7392" y="696"/>
                      <a:pt x="7267" y="464"/>
                    </a:cubicBezTo>
                    <a:cubicBezTo>
                      <a:pt x="7418" y="314"/>
                      <a:pt x="7555" y="164"/>
                      <a:pt x="76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49" name="Google Shape;649;p33"/>
            <p:cNvCxnSpPr>
              <a:stCxn id="635" idx="2"/>
            </p:cNvCxnSpPr>
            <p:nvPr/>
          </p:nvCxnSpPr>
          <p:spPr>
            <a:xfrm rot="-5400000" flipH="1">
              <a:off x="3449157" y="3159775"/>
              <a:ext cx="717000" cy="507300"/>
            </a:xfrm>
            <a:prstGeom prst="bentConnector3">
              <a:avLst>
                <a:gd name="adj1" fmla="val 101492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33"/>
            <p:cNvCxnSpPr/>
            <p:nvPr/>
          </p:nvCxnSpPr>
          <p:spPr>
            <a:xfrm rot="5400000">
              <a:off x="4980557" y="3159775"/>
              <a:ext cx="717000" cy="507300"/>
            </a:xfrm>
            <a:prstGeom prst="bentConnector3">
              <a:avLst>
                <a:gd name="adj1" fmla="val 10149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33"/>
            <p:cNvCxnSpPr/>
            <p:nvPr/>
          </p:nvCxnSpPr>
          <p:spPr>
            <a:xfrm flipH="1">
              <a:off x="4998807" y="3054700"/>
              <a:ext cx="2619000" cy="1315200"/>
            </a:xfrm>
            <a:prstGeom prst="bentConnector3">
              <a:avLst>
                <a:gd name="adj1" fmla="val -14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3"/>
            <p:cNvCxnSpPr/>
            <p:nvPr/>
          </p:nvCxnSpPr>
          <p:spPr>
            <a:xfrm>
              <a:off x="1542957" y="3054925"/>
              <a:ext cx="2585100" cy="1317000"/>
            </a:xfrm>
            <a:prstGeom prst="bentConnector3">
              <a:avLst>
                <a:gd name="adj1" fmla="val 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5CECF8-DDFB-6AE1-A3A6-57A04B6CEDD6}"/>
              </a:ext>
            </a:extLst>
          </p:cNvPr>
          <p:cNvSpPr txBox="1">
            <a:spLocks/>
          </p:cNvSpPr>
          <p:nvPr/>
        </p:nvSpPr>
        <p:spPr>
          <a:xfrm>
            <a:off x="180000" y="323932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6.Limitations, Q&amp;A &amp; Team Summary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A3E4D-AEB6-C63B-C7E4-E33389D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Link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712572-0679-43C6-D2BA-3F01CA8D9532}"/>
              </a:ext>
            </a:extLst>
          </p:cNvPr>
          <p:cNvSpPr/>
          <p:nvPr/>
        </p:nvSpPr>
        <p:spPr>
          <a:xfrm>
            <a:off x="2039702" y="1297859"/>
            <a:ext cx="5064596" cy="887988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accent5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https://github.com/datascienceteam8/datascienceteam8</a:t>
            </a:r>
            <a:endParaRPr lang="ko-KR" altLang="en-US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DE20A-8FFE-FA55-5CB5-0C8F0F3A4474}"/>
              </a:ext>
            </a:extLst>
          </p:cNvPr>
          <p:cNvSpPr txBox="1"/>
          <p:nvPr/>
        </p:nvSpPr>
        <p:spPr>
          <a:xfrm>
            <a:off x="591446" y="3356733"/>
            <a:ext cx="817348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1.https://www.datanews.co.kr/news/article.html?no=3189</a:t>
            </a:r>
            <a:endParaRPr lang="en-US" altLang="ko-KR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2. https://kormedi.com/1597967 </a:t>
            </a: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3. https://www.researchgate.net/figure/K-fold-cross-validation-method-diagram-K-10_fig2_343811122</a:t>
            </a: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4. </a:t>
            </a:r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https://www.researchgate.net/figure/Flow-chart-of-XGBoost-framework_fig4_357640947</a:t>
            </a:r>
            <a:endParaRPr lang="en-US" altLang="ko-KR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5. Stroke Prediction Dataset – Kaggle</a:t>
            </a: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6. https://www.elastic.co/kr/industries/healthcare</a:t>
            </a:r>
            <a:endParaRPr lang="ko-KR" altLang="en-US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61DB85-21C7-7E1D-D534-712FDDA94A9F}"/>
              </a:ext>
            </a:extLst>
          </p:cNvPr>
          <p:cNvSpPr txBox="1">
            <a:spLocks/>
          </p:cNvSpPr>
          <p:nvPr/>
        </p:nvSpPr>
        <p:spPr>
          <a:xfrm>
            <a:off x="102326" y="2603556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8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DE259-2820-7436-A6E7-08AB699B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1.Project objective _ motivation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EB500F-D50A-C78E-E874-87EC4230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9" y="1170922"/>
            <a:ext cx="5020554" cy="3112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4AC231-DEC5-08D4-454B-40FB2C2E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1" y="1170923"/>
            <a:ext cx="3112743" cy="3112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CA9E9-7860-2D12-8074-E1B0E3A566E1}"/>
              </a:ext>
            </a:extLst>
          </p:cNvPr>
          <p:cNvSpPr txBox="1"/>
          <p:nvPr/>
        </p:nvSpPr>
        <p:spPr>
          <a:xfrm>
            <a:off x="5530202" y="4481357"/>
            <a:ext cx="356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“Daily Functional Limitations of Stroke Patients</a:t>
            </a:r>
            <a:r>
              <a:rPr lang="en-US" altLang="ko-KR" sz="1100" dirty="0"/>
              <a:t>”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B1CB-6A29-89E7-DD51-7059DFB9D3C7}"/>
              </a:ext>
            </a:extLst>
          </p:cNvPr>
          <p:cNvSpPr txBox="1"/>
          <p:nvPr/>
        </p:nvSpPr>
        <p:spPr>
          <a:xfrm>
            <a:off x="867955" y="4481357"/>
            <a:ext cx="4430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“Growth in Stroke Patient Population (2001–2021)”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9717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C87F1F9C-E776-0F51-B49D-B806BDA5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7A0DFAF0-E7F0-5CCC-314E-4E61F4736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1.Project objective _ objective</a:t>
            </a:r>
            <a:endParaRPr dirty="0"/>
          </a:p>
        </p:txBody>
      </p:sp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F7B28297-12D1-5519-A9FD-2E502C44081A}"/>
              </a:ext>
            </a:extLst>
          </p:cNvPr>
          <p:cNvSpPr/>
          <p:nvPr/>
        </p:nvSpPr>
        <p:spPr>
          <a:xfrm>
            <a:off x="2448865" y="1188353"/>
            <a:ext cx="502200" cy="5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35C0B31E-50E7-F187-AB08-25788BA3D859}"/>
              </a:ext>
            </a:extLst>
          </p:cNvPr>
          <p:cNvSpPr/>
          <p:nvPr/>
        </p:nvSpPr>
        <p:spPr>
          <a:xfrm>
            <a:off x="2448852" y="2081628"/>
            <a:ext cx="5022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91E4C897-AA2B-A0A5-65B2-F30FA76D0FD4}"/>
              </a:ext>
            </a:extLst>
          </p:cNvPr>
          <p:cNvSpPr/>
          <p:nvPr/>
        </p:nvSpPr>
        <p:spPr>
          <a:xfrm>
            <a:off x="2448865" y="3868178"/>
            <a:ext cx="502200" cy="50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5EEFD04C-CCFA-1848-A409-ADADA778EC7A}"/>
              </a:ext>
            </a:extLst>
          </p:cNvPr>
          <p:cNvSpPr/>
          <p:nvPr/>
        </p:nvSpPr>
        <p:spPr>
          <a:xfrm>
            <a:off x="2448852" y="2974903"/>
            <a:ext cx="502200" cy="5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70F94BDE-1234-B329-E925-242D315A7C72}"/>
              </a:ext>
            </a:extLst>
          </p:cNvPr>
          <p:cNvSpPr txBox="1"/>
          <p:nvPr/>
        </p:nvSpPr>
        <p:spPr>
          <a:xfrm>
            <a:off x="3790077" y="3851821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4.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StrokeSight’s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Goal Summary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A2B84290-05FA-38BE-4088-8D8BDC8A4E79}"/>
              </a:ext>
            </a:extLst>
          </p:cNvPr>
          <p:cNvSpPr txBox="1"/>
          <p:nvPr/>
        </p:nvSpPr>
        <p:spPr>
          <a:xfrm>
            <a:off x="3790077" y="2942203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3. Personalized prevention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BD8CD754-AFDD-0874-2A41-6D93205D9BC8}"/>
              </a:ext>
            </a:extLst>
          </p:cNvPr>
          <p:cNvSpPr txBox="1"/>
          <p:nvPr/>
        </p:nvSpPr>
        <p:spPr>
          <a:xfrm>
            <a:off x="3790077" y="1171996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1. Stroke risk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predictionUsing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health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03B1A3DE-B730-ED07-3A12-97AD7A1DC05E}"/>
              </a:ext>
            </a:extLst>
          </p:cNvPr>
          <p:cNvSpPr txBox="1"/>
          <p:nvPr/>
        </p:nvSpPr>
        <p:spPr>
          <a:xfrm>
            <a:off x="3790077" y="2065271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2. Group patients by similarity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6" name="Google Shape;116;p17">
            <a:extLst>
              <a:ext uri="{FF2B5EF4-FFF2-40B4-BE49-F238E27FC236}">
                <a16:creationId xmlns:a16="http://schemas.microsoft.com/office/drawing/2014/main" id="{185C43EA-44E1-8D45-2EFB-CCE74FDA621B}"/>
              </a:ext>
            </a:extLst>
          </p:cNvPr>
          <p:cNvCxnSpPr>
            <a:stCxn id="108" idx="3"/>
            <a:endCxn id="114" idx="1"/>
          </p:cNvCxnSpPr>
          <p:nvPr/>
        </p:nvCxnSpPr>
        <p:spPr>
          <a:xfrm>
            <a:off x="2951065" y="1439453"/>
            <a:ext cx="839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7">
            <a:extLst>
              <a:ext uri="{FF2B5EF4-FFF2-40B4-BE49-F238E27FC236}">
                <a16:creationId xmlns:a16="http://schemas.microsoft.com/office/drawing/2014/main" id="{A889E55D-D209-4E19-C487-738CE0A106C7}"/>
              </a:ext>
            </a:extLst>
          </p:cNvPr>
          <p:cNvCxnSpPr>
            <a:stCxn id="109" idx="3"/>
            <a:endCxn id="115" idx="1"/>
          </p:cNvCxnSpPr>
          <p:nvPr/>
        </p:nvCxnSpPr>
        <p:spPr>
          <a:xfrm>
            <a:off x="2951052" y="2332728"/>
            <a:ext cx="839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>
            <a:extLst>
              <a:ext uri="{FF2B5EF4-FFF2-40B4-BE49-F238E27FC236}">
                <a16:creationId xmlns:a16="http://schemas.microsoft.com/office/drawing/2014/main" id="{EFFFE0C5-F97E-00C0-BF2B-8A2529703738}"/>
              </a:ext>
            </a:extLst>
          </p:cNvPr>
          <p:cNvCxnSpPr>
            <a:stCxn id="111" idx="3"/>
            <a:endCxn id="113" idx="1"/>
          </p:cNvCxnSpPr>
          <p:nvPr/>
        </p:nvCxnSpPr>
        <p:spPr>
          <a:xfrm flipV="1">
            <a:off x="2951052" y="3209653"/>
            <a:ext cx="839025" cy="1635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7">
            <a:extLst>
              <a:ext uri="{FF2B5EF4-FFF2-40B4-BE49-F238E27FC236}">
                <a16:creationId xmlns:a16="http://schemas.microsoft.com/office/drawing/2014/main" id="{940791D8-468B-5E08-3CB0-684E554E7CF9}"/>
              </a:ext>
            </a:extLst>
          </p:cNvPr>
          <p:cNvCxnSpPr>
            <a:stCxn id="110" idx="3"/>
            <a:endCxn id="112" idx="1"/>
          </p:cNvCxnSpPr>
          <p:nvPr/>
        </p:nvCxnSpPr>
        <p:spPr>
          <a:xfrm>
            <a:off x="2951065" y="4119278"/>
            <a:ext cx="8391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469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25CD-43F5-24F4-30C6-C1AC73B4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B0F53-E100-5B9D-BCFF-52243C24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455A3B-3820-12FE-7B18-20A1BB419A1B}"/>
              </a:ext>
            </a:extLst>
          </p:cNvPr>
          <p:cNvSpPr/>
          <p:nvPr/>
        </p:nvSpPr>
        <p:spPr>
          <a:xfrm>
            <a:off x="4772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1DC13-DEC3-DA51-FF25-492181F4C179}"/>
              </a:ext>
            </a:extLst>
          </p:cNvPr>
          <p:cNvSpPr txBox="1"/>
          <p:nvPr/>
        </p:nvSpPr>
        <p:spPr>
          <a:xfrm>
            <a:off x="380905" y="2435489"/>
            <a:ext cx="3545633" cy="1477328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Data overview &amp; inspection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AC4C84DA-D573-B726-E0E1-D695F8162913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70A205A-1761-0FC1-8FAD-1D25D3062318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76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8"/>
          <p:cNvGrpSpPr/>
          <p:nvPr/>
        </p:nvGrpSpPr>
        <p:grpSpPr>
          <a:xfrm flipH="1">
            <a:off x="5240075" y="1020268"/>
            <a:ext cx="3392730" cy="3642967"/>
            <a:chOff x="400500" y="1028698"/>
            <a:chExt cx="3070900" cy="3297399"/>
          </a:xfrm>
        </p:grpSpPr>
        <p:sp>
          <p:nvSpPr>
            <p:cNvPr id="126" name="Google Shape;126;p18"/>
            <p:cNvSpPr/>
            <p:nvPr/>
          </p:nvSpPr>
          <p:spPr>
            <a:xfrm flipH="1">
              <a:off x="400500" y="1028698"/>
              <a:ext cx="3070900" cy="3297399"/>
            </a:xfrm>
            <a:custGeom>
              <a:avLst/>
              <a:gdLst/>
              <a:ahLst/>
              <a:cxnLst/>
              <a:rect l="l" t="t" r="r" b="b"/>
              <a:pathLst>
                <a:path w="25801" h="27704" extrusionOk="0">
                  <a:moveTo>
                    <a:pt x="13762" y="493"/>
                  </a:moveTo>
                  <a:cubicBezTo>
                    <a:pt x="13992" y="493"/>
                    <a:pt x="14222" y="500"/>
                    <a:pt x="14452" y="515"/>
                  </a:cubicBezTo>
                  <a:cubicBezTo>
                    <a:pt x="15977" y="626"/>
                    <a:pt x="17446" y="1074"/>
                    <a:pt x="18710" y="1822"/>
                  </a:cubicBezTo>
                  <a:cubicBezTo>
                    <a:pt x="20059" y="2599"/>
                    <a:pt x="21133" y="3686"/>
                    <a:pt x="21924" y="5019"/>
                  </a:cubicBezTo>
                  <a:cubicBezTo>
                    <a:pt x="25229" y="10695"/>
                    <a:pt x="22221" y="15878"/>
                    <a:pt x="20235" y="19307"/>
                  </a:cubicBezTo>
                  <a:cubicBezTo>
                    <a:pt x="19664" y="20286"/>
                    <a:pt x="19174" y="21145"/>
                    <a:pt x="18929" y="21838"/>
                  </a:cubicBezTo>
                  <a:lnTo>
                    <a:pt x="18903" y="21893"/>
                  </a:lnTo>
                  <a:lnTo>
                    <a:pt x="19474" y="27213"/>
                  </a:lnTo>
                  <a:lnTo>
                    <a:pt x="9595" y="27213"/>
                  </a:lnTo>
                  <a:lnTo>
                    <a:pt x="9226" y="25365"/>
                  </a:lnTo>
                  <a:lnTo>
                    <a:pt x="8981" y="25430"/>
                  </a:lnTo>
                  <a:cubicBezTo>
                    <a:pt x="8950" y="25430"/>
                    <a:pt x="6753" y="25968"/>
                    <a:pt x="5178" y="25968"/>
                  </a:cubicBezTo>
                  <a:cubicBezTo>
                    <a:pt x="4747" y="25968"/>
                    <a:pt x="4363" y="25928"/>
                    <a:pt x="4083" y="25825"/>
                  </a:cubicBezTo>
                  <a:cubicBezTo>
                    <a:pt x="3485" y="25610"/>
                    <a:pt x="3309" y="24832"/>
                    <a:pt x="3253" y="24235"/>
                  </a:cubicBezTo>
                  <a:cubicBezTo>
                    <a:pt x="3197" y="23513"/>
                    <a:pt x="3309" y="22847"/>
                    <a:pt x="3309" y="22847"/>
                  </a:cubicBezTo>
                  <a:lnTo>
                    <a:pt x="3322" y="22736"/>
                  </a:lnTo>
                  <a:lnTo>
                    <a:pt x="2776" y="22070"/>
                  </a:lnTo>
                  <a:cubicBezTo>
                    <a:pt x="2737" y="22001"/>
                    <a:pt x="2708" y="21919"/>
                    <a:pt x="2737" y="21838"/>
                  </a:cubicBezTo>
                  <a:cubicBezTo>
                    <a:pt x="2763" y="21756"/>
                    <a:pt x="2819" y="21704"/>
                    <a:pt x="2900" y="21674"/>
                  </a:cubicBezTo>
                  <a:lnTo>
                    <a:pt x="3606" y="21446"/>
                  </a:lnTo>
                  <a:lnTo>
                    <a:pt x="2355" y="20874"/>
                  </a:lnTo>
                  <a:cubicBezTo>
                    <a:pt x="2179" y="20776"/>
                    <a:pt x="2110" y="20574"/>
                    <a:pt x="2192" y="20398"/>
                  </a:cubicBezTo>
                  <a:cubicBezTo>
                    <a:pt x="2355" y="20028"/>
                    <a:pt x="2544" y="19457"/>
                    <a:pt x="2544" y="18833"/>
                  </a:cubicBezTo>
                  <a:lnTo>
                    <a:pt x="2544" y="18627"/>
                  </a:lnTo>
                  <a:lnTo>
                    <a:pt x="804" y="18245"/>
                  </a:lnTo>
                  <a:cubicBezTo>
                    <a:pt x="696" y="18219"/>
                    <a:pt x="614" y="18138"/>
                    <a:pt x="559" y="18043"/>
                  </a:cubicBezTo>
                  <a:cubicBezTo>
                    <a:pt x="520" y="17935"/>
                    <a:pt x="520" y="17824"/>
                    <a:pt x="572" y="17729"/>
                  </a:cubicBezTo>
                  <a:lnTo>
                    <a:pt x="2789" y="13853"/>
                  </a:lnTo>
                  <a:cubicBezTo>
                    <a:pt x="3103" y="13294"/>
                    <a:pt x="3158" y="12641"/>
                    <a:pt x="2926" y="12040"/>
                  </a:cubicBezTo>
                  <a:cubicBezTo>
                    <a:pt x="2845" y="11795"/>
                    <a:pt x="2737" y="11511"/>
                    <a:pt x="2626" y="11211"/>
                  </a:cubicBezTo>
                  <a:cubicBezTo>
                    <a:pt x="2205" y="9999"/>
                    <a:pt x="3390" y="7060"/>
                    <a:pt x="5281" y="4666"/>
                  </a:cubicBezTo>
                  <a:cubicBezTo>
                    <a:pt x="6437" y="3196"/>
                    <a:pt x="7868" y="2096"/>
                    <a:pt x="9540" y="1374"/>
                  </a:cubicBezTo>
                  <a:cubicBezTo>
                    <a:pt x="10878" y="785"/>
                    <a:pt x="12318" y="493"/>
                    <a:pt x="13762" y="493"/>
                  </a:cubicBezTo>
                  <a:close/>
                  <a:moveTo>
                    <a:pt x="13747" y="0"/>
                  </a:moveTo>
                  <a:cubicBezTo>
                    <a:pt x="12245" y="0"/>
                    <a:pt x="10741" y="317"/>
                    <a:pt x="9337" y="923"/>
                  </a:cubicBezTo>
                  <a:cubicBezTo>
                    <a:pt x="7593" y="1671"/>
                    <a:pt x="6098" y="2831"/>
                    <a:pt x="4899" y="4366"/>
                  </a:cubicBezTo>
                  <a:cubicBezTo>
                    <a:pt x="3132" y="6613"/>
                    <a:pt x="1633" y="9836"/>
                    <a:pt x="2165" y="11374"/>
                  </a:cubicBezTo>
                  <a:cubicBezTo>
                    <a:pt x="2273" y="11675"/>
                    <a:pt x="2381" y="11959"/>
                    <a:pt x="2479" y="12204"/>
                  </a:cubicBezTo>
                  <a:cubicBezTo>
                    <a:pt x="2642" y="12667"/>
                    <a:pt x="2600" y="13183"/>
                    <a:pt x="2355" y="13608"/>
                  </a:cubicBezTo>
                  <a:lnTo>
                    <a:pt x="150" y="17484"/>
                  </a:lnTo>
                  <a:cubicBezTo>
                    <a:pt x="13" y="17716"/>
                    <a:pt x="0" y="17987"/>
                    <a:pt x="111" y="18232"/>
                  </a:cubicBezTo>
                  <a:cubicBezTo>
                    <a:pt x="219" y="18490"/>
                    <a:pt x="438" y="18670"/>
                    <a:pt x="696" y="18722"/>
                  </a:cubicBezTo>
                  <a:lnTo>
                    <a:pt x="2054" y="19023"/>
                  </a:lnTo>
                  <a:cubicBezTo>
                    <a:pt x="2015" y="19486"/>
                    <a:pt x="1865" y="19908"/>
                    <a:pt x="1744" y="20192"/>
                  </a:cubicBezTo>
                  <a:cubicBezTo>
                    <a:pt x="1552" y="20613"/>
                    <a:pt x="1728" y="21119"/>
                    <a:pt x="2152" y="21309"/>
                  </a:cubicBezTo>
                  <a:lnTo>
                    <a:pt x="2410" y="21430"/>
                  </a:lnTo>
                  <a:cubicBezTo>
                    <a:pt x="2355" y="21511"/>
                    <a:pt x="2299" y="21593"/>
                    <a:pt x="2273" y="21704"/>
                  </a:cubicBezTo>
                  <a:cubicBezTo>
                    <a:pt x="2205" y="21936"/>
                    <a:pt x="2247" y="22194"/>
                    <a:pt x="2410" y="22370"/>
                  </a:cubicBezTo>
                  <a:lnTo>
                    <a:pt x="2806" y="22873"/>
                  </a:lnTo>
                  <a:cubicBezTo>
                    <a:pt x="2737" y="23418"/>
                    <a:pt x="2505" y="25773"/>
                    <a:pt x="3906" y="26289"/>
                  </a:cubicBezTo>
                  <a:cubicBezTo>
                    <a:pt x="4238" y="26408"/>
                    <a:pt x="4682" y="26454"/>
                    <a:pt x="5170" y="26454"/>
                  </a:cubicBezTo>
                  <a:cubicBezTo>
                    <a:pt x="6522" y="26454"/>
                    <a:pt x="8217" y="26102"/>
                    <a:pt x="8847" y="25962"/>
                  </a:cubicBezTo>
                  <a:lnTo>
                    <a:pt x="9200" y="27703"/>
                  </a:lnTo>
                  <a:lnTo>
                    <a:pt x="20016" y="27703"/>
                  </a:lnTo>
                  <a:lnTo>
                    <a:pt x="19406" y="21949"/>
                  </a:lnTo>
                  <a:cubicBezTo>
                    <a:pt x="19638" y="21309"/>
                    <a:pt x="20114" y="20492"/>
                    <a:pt x="20657" y="19552"/>
                  </a:cubicBezTo>
                  <a:cubicBezTo>
                    <a:pt x="22711" y="16028"/>
                    <a:pt x="25800" y="10695"/>
                    <a:pt x="22345" y="4774"/>
                  </a:cubicBezTo>
                  <a:cubicBezTo>
                    <a:pt x="21516" y="3360"/>
                    <a:pt x="20386" y="2230"/>
                    <a:pt x="18971" y="1400"/>
                  </a:cubicBezTo>
                  <a:cubicBezTo>
                    <a:pt x="17636" y="610"/>
                    <a:pt x="16084" y="136"/>
                    <a:pt x="14481" y="25"/>
                  </a:cubicBezTo>
                  <a:cubicBezTo>
                    <a:pt x="14237" y="8"/>
                    <a:pt x="13992" y="0"/>
                    <a:pt x="1374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8"/>
            <p:cNvSpPr/>
            <p:nvPr/>
          </p:nvSpPr>
          <p:spPr>
            <a:xfrm flipH="1">
              <a:off x="927587" y="1279893"/>
              <a:ext cx="1929036" cy="1666954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48660"/>
              </a:schemeClr>
            </a:solidFill>
            <a:ln w="381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8"/>
            <p:cNvSpPr/>
            <p:nvPr/>
          </p:nvSpPr>
          <p:spPr>
            <a:xfrm flipH="1">
              <a:off x="1423975" y="2353232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 flipH="1">
              <a:off x="927585" y="1884939"/>
              <a:ext cx="1545058" cy="1063161"/>
            </a:xfrm>
            <a:custGeom>
              <a:avLst/>
              <a:gdLst/>
              <a:ahLst/>
              <a:cxnLst/>
              <a:rect l="l" t="t" r="r" b="b"/>
              <a:pathLst>
                <a:path w="13854" h="9533" extrusionOk="0">
                  <a:moveTo>
                    <a:pt x="10365" y="0"/>
                  </a:moveTo>
                  <a:cubicBezTo>
                    <a:pt x="9396" y="0"/>
                    <a:pt x="8509" y="338"/>
                    <a:pt x="7894" y="1028"/>
                  </a:cubicBezTo>
                  <a:cubicBezTo>
                    <a:pt x="7374" y="1600"/>
                    <a:pt x="7129" y="2335"/>
                    <a:pt x="7129" y="3122"/>
                  </a:cubicBezTo>
                  <a:cubicBezTo>
                    <a:pt x="7035" y="3095"/>
                    <a:pt x="6953" y="3069"/>
                    <a:pt x="6871" y="3056"/>
                  </a:cubicBezTo>
                  <a:cubicBezTo>
                    <a:pt x="6220" y="2898"/>
                    <a:pt x="5573" y="2823"/>
                    <a:pt x="4949" y="2823"/>
                  </a:cubicBezTo>
                  <a:cubicBezTo>
                    <a:pt x="2821" y="2823"/>
                    <a:pt x="947" y="3695"/>
                    <a:pt x="0" y="5137"/>
                  </a:cubicBezTo>
                  <a:cubicBezTo>
                    <a:pt x="301" y="5110"/>
                    <a:pt x="598" y="5029"/>
                    <a:pt x="898" y="4905"/>
                  </a:cubicBezTo>
                  <a:cubicBezTo>
                    <a:pt x="1006" y="4852"/>
                    <a:pt x="1130" y="4797"/>
                    <a:pt x="1238" y="4728"/>
                  </a:cubicBezTo>
                  <a:cubicBezTo>
                    <a:pt x="1251" y="4797"/>
                    <a:pt x="1280" y="4866"/>
                    <a:pt x="1306" y="4934"/>
                  </a:cubicBezTo>
                  <a:cubicBezTo>
                    <a:pt x="1743" y="5958"/>
                    <a:pt x="2776" y="6560"/>
                    <a:pt x="3886" y="6560"/>
                  </a:cubicBezTo>
                  <a:cubicBezTo>
                    <a:pt x="4295" y="6560"/>
                    <a:pt x="4714" y="6478"/>
                    <a:pt x="5118" y="6306"/>
                  </a:cubicBezTo>
                  <a:cubicBezTo>
                    <a:pt x="5170" y="6293"/>
                    <a:pt x="5225" y="6267"/>
                    <a:pt x="5281" y="6240"/>
                  </a:cubicBezTo>
                  <a:cubicBezTo>
                    <a:pt x="5579" y="6567"/>
                    <a:pt x="6020" y="6756"/>
                    <a:pt x="6486" y="6756"/>
                  </a:cubicBezTo>
                  <a:cubicBezTo>
                    <a:pt x="6659" y="6756"/>
                    <a:pt x="6835" y="6730"/>
                    <a:pt x="7009" y="6675"/>
                  </a:cubicBezTo>
                  <a:cubicBezTo>
                    <a:pt x="7077" y="6920"/>
                    <a:pt x="7185" y="7165"/>
                    <a:pt x="7306" y="7410"/>
                  </a:cubicBezTo>
                  <a:cubicBezTo>
                    <a:pt x="7946" y="8621"/>
                    <a:pt x="9050" y="9382"/>
                    <a:pt x="10163" y="9532"/>
                  </a:cubicBezTo>
                  <a:lnTo>
                    <a:pt x="10670" y="9069"/>
                  </a:lnTo>
                  <a:cubicBezTo>
                    <a:pt x="10653" y="9069"/>
                    <a:pt x="10653" y="9056"/>
                    <a:pt x="10640" y="9056"/>
                  </a:cubicBezTo>
                  <a:cubicBezTo>
                    <a:pt x="9634" y="8742"/>
                    <a:pt x="8886" y="7792"/>
                    <a:pt x="8886" y="6675"/>
                  </a:cubicBezTo>
                  <a:lnTo>
                    <a:pt x="8886" y="6567"/>
                  </a:lnTo>
                  <a:cubicBezTo>
                    <a:pt x="9325" y="6828"/>
                    <a:pt x="9839" y="6967"/>
                    <a:pt x="10372" y="6967"/>
                  </a:cubicBezTo>
                  <a:cubicBezTo>
                    <a:pt x="10780" y="6967"/>
                    <a:pt x="11200" y="6885"/>
                    <a:pt x="11607" y="6714"/>
                  </a:cubicBezTo>
                  <a:cubicBezTo>
                    <a:pt x="13119" y="6077"/>
                    <a:pt x="13854" y="4415"/>
                    <a:pt x="13253" y="3001"/>
                  </a:cubicBezTo>
                  <a:cubicBezTo>
                    <a:pt x="13158" y="2769"/>
                    <a:pt x="13021" y="2550"/>
                    <a:pt x="12874" y="2374"/>
                  </a:cubicBezTo>
                  <a:cubicBezTo>
                    <a:pt x="13184" y="2034"/>
                    <a:pt x="13403" y="1600"/>
                    <a:pt x="13485" y="1110"/>
                  </a:cubicBezTo>
                  <a:cubicBezTo>
                    <a:pt x="12501" y="376"/>
                    <a:pt x="11387" y="0"/>
                    <a:pt x="10365" y="0"/>
                  </a:cubicBezTo>
                  <a:close/>
                </a:path>
              </a:pathLst>
            </a:custGeom>
            <a:solidFill>
              <a:schemeClr val="accent4">
                <a:lumMod val="50000"/>
                <a:lumOff val="50000"/>
              </a:schemeClr>
            </a:solidFill>
            <a:ln w="38100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18"/>
            <p:cNvSpPr/>
            <p:nvPr/>
          </p:nvSpPr>
          <p:spPr>
            <a:xfrm flipH="1">
              <a:off x="941413" y="1279848"/>
              <a:ext cx="1141228" cy="1161860"/>
            </a:xfrm>
            <a:custGeom>
              <a:avLst/>
              <a:gdLst/>
              <a:ahLst/>
              <a:cxnLst/>
              <a:rect l="l" t="t" r="r" b="b"/>
              <a:pathLst>
                <a:path w="10233" h="10418" extrusionOk="0">
                  <a:moveTo>
                    <a:pt x="3470" y="1"/>
                  </a:moveTo>
                  <a:cubicBezTo>
                    <a:pt x="2582" y="1"/>
                    <a:pt x="1787" y="232"/>
                    <a:pt x="1252" y="630"/>
                  </a:cubicBezTo>
                  <a:cubicBezTo>
                    <a:pt x="1239" y="630"/>
                    <a:pt x="625" y="1352"/>
                    <a:pt x="491" y="1829"/>
                  </a:cubicBezTo>
                  <a:cubicBezTo>
                    <a:pt x="1" y="3556"/>
                    <a:pt x="1196" y="5408"/>
                    <a:pt x="3172" y="5966"/>
                  </a:cubicBezTo>
                  <a:cubicBezTo>
                    <a:pt x="3554" y="6071"/>
                    <a:pt x="3936" y="6119"/>
                    <a:pt x="4307" y="6119"/>
                  </a:cubicBezTo>
                  <a:cubicBezTo>
                    <a:pt x="4517" y="6119"/>
                    <a:pt x="4724" y="6104"/>
                    <a:pt x="4926" y="6074"/>
                  </a:cubicBezTo>
                  <a:lnTo>
                    <a:pt x="4926" y="6074"/>
                  </a:lnTo>
                  <a:cubicBezTo>
                    <a:pt x="4818" y="6851"/>
                    <a:pt x="5007" y="7612"/>
                    <a:pt x="5510" y="8184"/>
                  </a:cubicBezTo>
                  <a:cubicBezTo>
                    <a:pt x="5824" y="8537"/>
                    <a:pt x="6219" y="8781"/>
                    <a:pt x="6640" y="8919"/>
                  </a:cubicBezTo>
                  <a:cubicBezTo>
                    <a:pt x="6533" y="9774"/>
                    <a:pt x="7130" y="10375"/>
                    <a:pt x="8015" y="10414"/>
                  </a:cubicBezTo>
                  <a:cubicBezTo>
                    <a:pt x="8056" y="10416"/>
                    <a:pt x="8096" y="10417"/>
                    <a:pt x="8135" y="10417"/>
                  </a:cubicBezTo>
                  <a:cubicBezTo>
                    <a:pt x="9572" y="10417"/>
                    <a:pt x="9920" y="9219"/>
                    <a:pt x="9962" y="9203"/>
                  </a:cubicBezTo>
                  <a:cubicBezTo>
                    <a:pt x="9932" y="8945"/>
                    <a:pt x="9867" y="8687"/>
                    <a:pt x="9756" y="8429"/>
                  </a:cubicBezTo>
                  <a:cubicBezTo>
                    <a:pt x="9661" y="8197"/>
                    <a:pt x="9524" y="7978"/>
                    <a:pt x="9377" y="7802"/>
                  </a:cubicBezTo>
                  <a:cubicBezTo>
                    <a:pt x="10043" y="7096"/>
                    <a:pt x="10233" y="5911"/>
                    <a:pt x="9769" y="4794"/>
                  </a:cubicBezTo>
                  <a:cubicBezTo>
                    <a:pt x="9348" y="3801"/>
                    <a:pt x="8492" y="3148"/>
                    <a:pt x="7620" y="3027"/>
                  </a:cubicBezTo>
                  <a:cubicBezTo>
                    <a:pt x="7796" y="1802"/>
                    <a:pt x="6451" y="509"/>
                    <a:pt x="4560" y="114"/>
                  </a:cubicBezTo>
                  <a:cubicBezTo>
                    <a:pt x="4189" y="37"/>
                    <a:pt x="3823" y="1"/>
                    <a:pt x="3470" y="1"/>
                  </a:cubicBezTo>
                  <a:close/>
                </a:path>
              </a:pathLst>
            </a:custGeom>
            <a:solidFill>
              <a:schemeClr val="accent4">
                <a:lumMod val="25000"/>
                <a:lumOff val="75000"/>
              </a:schemeClr>
            </a:solidFill>
            <a:ln w="38100" cap="flat" cmpd="sng">
              <a:solidFill>
                <a:schemeClr val="accent4">
                  <a:lumMod val="25000"/>
                  <a:lumOff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28184" y="1736946"/>
              <a:ext cx="628440" cy="723347"/>
            </a:xfrm>
            <a:custGeom>
              <a:avLst/>
              <a:gdLst/>
              <a:ahLst/>
              <a:cxnLst/>
              <a:rect l="l" t="t" r="r" b="b"/>
              <a:pathLst>
                <a:path w="5635" h="6486" extrusionOk="0">
                  <a:moveTo>
                    <a:pt x="1797" y="1"/>
                  </a:moveTo>
                  <a:cubicBezTo>
                    <a:pt x="1686" y="1"/>
                    <a:pt x="1458" y="40"/>
                    <a:pt x="1458" y="56"/>
                  </a:cubicBezTo>
                  <a:cubicBezTo>
                    <a:pt x="736" y="245"/>
                    <a:pt x="164" y="843"/>
                    <a:pt x="53" y="1620"/>
                  </a:cubicBezTo>
                  <a:cubicBezTo>
                    <a:pt x="1" y="2136"/>
                    <a:pt x="151" y="2626"/>
                    <a:pt x="448" y="3008"/>
                  </a:cubicBezTo>
                  <a:cubicBezTo>
                    <a:pt x="259" y="3606"/>
                    <a:pt x="259" y="4246"/>
                    <a:pt x="517" y="4844"/>
                  </a:cubicBezTo>
                  <a:cubicBezTo>
                    <a:pt x="954" y="5880"/>
                    <a:pt x="1988" y="6485"/>
                    <a:pt x="3104" y="6485"/>
                  </a:cubicBezTo>
                  <a:cubicBezTo>
                    <a:pt x="3514" y="6485"/>
                    <a:pt x="3935" y="6404"/>
                    <a:pt x="4341" y="6232"/>
                  </a:cubicBezTo>
                  <a:cubicBezTo>
                    <a:pt x="4449" y="6179"/>
                    <a:pt x="4573" y="6124"/>
                    <a:pt x="4681" y="6055"/>
                  </a:cubicBezTo>
                  <a:cubicBezTo>
                    <a:pt x="4681" y="6055"/>
                    <a:pt x="4681" y="6056"/>
                    <a:pt x="4681" y="6056"/>
                  </a:cubicBezTo>
                  <a:cubicBezTo>
                    <a:pt x="4695" y="6056"/>
                    <a:pt x="5497" y="5311"/>
                    <a:pt x="5416" y="4178"/>
                  </a:cubicBezTo>
                  <a:cubicBezTo>
                    <a:pt x="5390" y="3730"/>
                    <a:pt x="5308" y="3292"/>
                    <a:pt x="5132" y="2914"/>
                  </a:cubicBezTo>
                  <a:cubicBezTo>
                    <a:pt x="5635" y="2368"/>
                    <a:pt x="5621" y="1496"/>
                    <a:pt x="5089" y="954"/>
                  </a:cubicBezTo>
                  <a:cubicBezTo>
                    <a:pt x="4799" y="656"/>
                    <a:pt x="4419" y="507"/>
                    <a:pt x="4039" y="507"/>
                  </a:cubicBezTo>
                  <a:cubicBezTo>
                    <a:pt x="3812" y="507"/>
                    <a:pt x="3584" y="560"/>
                    <a:pt x="3375" y="667"/>
                  </a:cubicBezTo>
                  <a:cubicBezTo>
                    <a:pt x="2966" y="259"/>
                    <a:pt x="2408" y="1"/>
                    <a:pt x="1797" y="1"/>
                  </a:cubicBezTo>
                  <a:close/>
                </a:path>
              </a:pathLst>
            </a:custGeom>
            <a:solidFill>
              <a:schemeClr val="accent4">
                <a:lumMod val="75000"/>
                <a:lumOff val="25000"/>
              </a:schemeClr>
            </a:solidFill>
            <a:ln w="381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2" name="Google Shape;132;p18"/>
          <p:cNvSpPr/>
          <p:nvPr/>
        </p:nvSpPr>
        <p:spPr>
          <a:xfrm>
            <a:off x="827369" y="1634114"/>
            <a:ext cx="3253200" cy="644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Stroke Prediction Dataset</a:t>
            </a:r>
            <a:r>
              <a:rPr lang="en-US" altLang="ko-KR" sz="1200" dirty="0"/>
              <a:t> </a:t>
            </a:r>
            <a:r>
              <a:rPr lang="en-US" altLang="ko-KR" sz="1200" i="1" dirty="0"/>
              <a:t>(Kaggle)</a:t>
            </a:r>
            <a:endParaRPr lang="en-US" altLang="ko-KR" sz="1200" dirty="0"/>
          </a:p>
          <a:p>
            <a:r>
              <a:rPr lang="en-US" altLang="ko-KR" sz="1200" dirty="0">
                <a:hlinkClick r:id="rId3"/>
              </a:rPr>
              <a:t>https://www.kaggle.com/datasets/fedesoriano/stroke-prediction-dataset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849578" y="2583246"/>
            <a:ext cx="3253200" cy="17999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000" b="1" dirty="0"/>
              <a:t>This dataset includes health records of over 5,000 individuals.</a:t>
            </a:r>
            <a:br>
              <a:rPr lang="en-US" altLang="ko-KR" sz="1000" dirty="0"/>
            </a:br>
            <a:r>
              <a:rPr lang="en-US" altLang="ko-KR" sz="1000" dirty="0"/>
              <a:t>It aims to predict whether a person is likely to have a stroke.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4102775" y="1914848"/>
            <a:ext cx="1287300" cy="0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6" name="Google Shape;136;p18"/>
          <p:cNvCxnSpPr>
            <a:cxnSpLocks/>
          </p:cNvCxnSpPr>
          <p:nvPr/>
        </p:nvCxnSpPr>
        <p:spPr>
          <a:xfrm>
            <a:off x="4102775" y="3428199"/>
            <a:ext cx="1024552" cy="0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A0A3CFA-C6CF-7F4A-E187-11557B037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575" y="1002972"/>
            <a:ext cx="3253200" cy="589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102;p17">
            <a:extLst>
              <a:ext uri="{FF2B5EF4-FFF2-40B4-BE49-F238E27FC236}">
                <a16:creationId xmlns:a16="http://schemas.microsoft.com/office/drawing/2014/main" id="{641564B3-7CA0-5A48-EDCD-C98FDC7CA5CB}"/>
              </a:ext>
            </a:extLst>
          </p:cNvPr>
          <p:cNvSpPr txBox="1">
            <a:spLocks/>
          </p:cNvSpPr>
          <p:nvPr/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2. Data Overview _1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69A15-405D-F50C-3471-9180ABF7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Data Overview _2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85E0F-F9BD-5660-76C5-218995AC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053" b="-8833"/>
          <a:stretch/>
        </p:blipFill>
        <p:spPr>
          <a:xfrm>
            <a:off x="180000" y="999624"/>
            <a:ext cx="4371262" cy="1572126"/>
          </a:xfrm>
          <a:prstGeom prst="rect">
            <a:avLst/>
          </a:prstGeom>
          <a:ln>
            <a:solidFill>
              <a:schemeClr val="accent4">
                <a:lumMod val="25000"/>
                <a:lumOff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B386FB-F7C3-8A1A-F5E2-63F3E5F1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90" r="39893" b="-1912"/>
          <a:stretch/>
        </p:blipFill>
        <p:spPr>
          <a:xfrm>
            <a:off x="4765150" y="999624"/>
            <a:ext cx="3921144" cy="1572126"/>
          </a:xfrm>
          <a:prstGeom prst="rect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38058-4C3D-8873-0B50-282FC615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38" t="-1" r="9414" b="-5495"/>
          <a:stretch/>
        </p:blipFill>
        <p:spPr>
          <a:xfrm>
            <a:off x="180000" y="2768926"/>
            <a:ext cx="4301759" cy="1499677"/>
          </a:xfrm>
          <a:prstGeom prst="rect">
            <a:avLst/>
          </a:prstGeom>
          <a:ln>
            <a:solidFill>
              <a:schemeClr val="accent4">
                <a:lumMod val="75000"/>
                <a:lumOff val="2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245EB-B55A-C333-42B9-70518E7F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97" t="-1" b="201"/>
          <a:stretch/>
        </p:blipFill>
        <p:spPr>
          <a:xfrm>
            <a:off x="4765150" y="2768926"/>
            <a:ext cx="1463206" cy="1499676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grpSp>
        <p:nvGrpSpPr>
          <p:cNvPr id="103" name="Google Shape;103;p17">
            <a:extLst>
              <a:ext uri="{FF2B5EF4-FFF2-40B4-BE49-F238E27FC236}">
                <a16:creationId xmlns:a16="http://schemas.microsoft.com/office/drawing/2014/main" id="{DEDBE9A9-106C-104D-3F8D-A5915600E82D}"/>
              </a:ext>
            </a:extLst>
          </p:cNvPr>
          <p:cNvGrpSpPr/>
          <p:nvPr/>
        </p:nvGrpSpPr>
        <p:grpSpPr>
          <a:xfrm>
            <a:off x="6811287" y="2768926"/>
            <a:ext cx="1463207" cy="1499676"/>
            <a:chOff x="553237" y="1166900"/>
            <a:chExt cx="2750357" cy="3258231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104" name="Google Shape;104;p17">
              <a:extLst>
                <a:ext uri="{FF2B5EF4-FFF2-40B4-BE49-F238E27FC236}">
                  <a16:creationId xmlns:a16="http://schemas.microsoft.com/office/drawing/2014/main" id="{06A06529-D39C-C5CB-63A5-5BDA8F8FF7C4}"/>
                </a:ext>
              </a:extLst>
            </p:cNvPr>
            <p:cNvSpPr/>
            <p:nvPr/>
          </p:nvSpPr>
          <p:spPr>
            <a:xfrm>
              <a:off x="638039" y="3097446"/>
              <a:ext cx="1220883" cy="1327684"/>
            </a:xfrm>
            <a:custGeom>
              <a:avLst/>
              <a:gdLst/>
              <a:ahLst/>
              <a:cxnLst/>
              <a:rect l="l" t="t" r="r" b="b"/>
              <a:pathLst>
                <a:path w="7659" h="8329" extrusionOk="0">
                  <a:moveTo>
                    <a:pt x="1" y="0"/>
                  </a:moveTo>
                  <a:cubicBezTo>
                    <a:pt x="121" y="164"/>
                    <a:pt x="246" y="314"/>
                    <a:pt x="393" y="464"/>
                  </a:cubicBezTo>
                  <a:cubicBezTo>
                    <a:pt x="272" y="696"/>
                    <a:pt x="203" y="954"/>
                    <a:pt x="177" y="1241"/>
                  </a:cubicBezTo>
                  <a:cubicBezTo>
                    <a:pt x="164" y="1375"/>
                    <a:pt x="148" y="1526"/>
                    <a:pt x="148" y="1676"/>
                  </a:cubicBezTo>
                  <a:cubicBezTo>
                    <a:pt x="148" y="2940"/>
                    <a:pt x="912" y="4044"/>
                    <a:pt x="2081" y="4491"/>
                  </a:cubicBezTo>
                  <a:cubicBezTo>
                    <a:pt x="2107" y="5621"/>
                    <a:pt x="3005" y="6548"/>
                    <a:pt x="4135" y="6630"/>
                  </a:cubicBezTo>
                  <a:lnTo>
                    <a:pt x="4178" y="6630"/>
                  </a:lnTo>
                  <a:cubicBezTo>
                    <a:pt x="4259" y="6643"/>
                    <a:pt x="4328" y="6656"/>
                    <a:pt x="4393" y="6656"/>
                  </a:cubicBezTo>
                  <a:cubicBezTo>
                    <a:pt x="4449" y="6656"/>
                    <a:pt x="4504" y="6643"/>
                    <a:pt x="4556" y="6643"/>
                  </a:cubicBezTo>
                  <a:lnTo>
                    <a:pt x="4556" y="6859"/>
                  </a:lnTo>
                  <a:cubicBezTo>
                    <a:pt x="4556" y="7675"/>
                    <a:pt x="5226" y="8328"/>
                    <a:pt x="6026" y="8328"/>
                  </a:cubicBezTo>
                  <a:cubicBezTo>
                    <a:pt x="6843" y="8328"/>
                    <a:pt x="7496" y="7675"/>
                    <a:pt x="7496" y="6859"/>
                  </a:cubicBezTo>
                  <a:lnTo>
                    <a:pt x="7496" y="1676"/>
                  </a:lnTo>
                  <a:lnTo>
                    <a:pt x="7496" y="1663"/>
                  </a:lnTo>
                  <a:cubicBezTo>
                    <a:pt x="7607" y="1444"/>
                    <a:pt x="7659" y="1212"/>
                    <a:pt x="7659" y="954"/>
                  </a:cubicBezTo>
                  <a:cubicBezTo>
                    <a:pt x="7659" y="601"/>
                    <a:pt x="7199" y="262"/>
                    <a:pt x="6898" y="0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>
              <a:extLst>
                <a:ext uri="{FF2B5EF4-FFF2-40B4-BE49-F238E27FC236}">
                  <a16:creationId xmlns:a16="http://schemas.microsoft.com/office/drawing/2014/main" id="{225879BF-114C-1ADC-9EFD-9868B548FA6D}"/>
                </a:ext>
              </a:extLst>
            </p:cNvPr>
            <p:cNvSpPr/>
            <p:nvPr/>
          </p:nvSpPr>
          <p:spPr>
            <a:xfrm>
              <a:off x="553237" y="1166900"/>
              <a:ext cx="1279703" cy="1778960"/>
            </a:xfrm>
            <a:custGeom>
              <a:avLst/>
              <a:gdLst/>
              <a:ahLst/>
              <a:cxnLst/>
              <a:rect l="l" t="t" r="r" b="b"/>
              <a:pathLst>
                <a:path w="8028" h="11160" extrusionOk="0">
                  <a:moveTo>
                    <a:pt x="6558" y="1"/>
                  </a:moveTo>
                  <a:cubicBezTo>
                    <a:pt x="5758" y="1"/>
                    <a:pt x="5088" y="654"/>
                    <a:pt x="5088" y="1470"/>
                  </a:cubicBezTo>
                  <a:lnTo>
                    <a:pt x="5088" y="1526"/>
                  </a:lnTo>
                  <a:cubicBezTo>
                    <a:pt x="4872" y="1457"/>
                    <a:pt x="4648" y="1424"/>
                    <a:pt x="4425" y="1424"/>
                  </a:cubicBezTo>
                  <a:cubicBezTo>
                    <a:pt x="3850" y="1424"/>
                    <a:pt x="3279" y="1647"/>
                    <a:pt x="2858" y="2068"/>
                  </a:cubicBezTo>
                  <a:cubicBezTo>
                    <a:pt x="2750" y="2179"/>
                    <a:pt x="2668" y="2287"/>
                    <a:pt x="2587" y="2408"/>
                  </a:cubicBezTo>
                  <a:cubicBezTo>
                    <a:pt x="2450" y="2600"/>
                    <a:pt x="2355" y="2803"/>
                    <a:pt x="2299" y="3008"/>
                  </a:cubicBezTo>
                  <a:cubicBezTo>
                    <a:pt x="2260" y="3185"/>
                    <a:pt x="2218" y="3374"/>
                    <a:pt x="2218" y="3551"/>
                  </a:cubicBezTo>
                  <a:cubicBezTo>
                    <a:pt x="1823" y="3701"/>
                    <a:pt x="1457" y="3946"/>
                    <a:pt x="1156" y="4246"/>
                  </a:cubicBezTo>
                  <a:cubicBezTo>
                    <a:pt x="640" y="4749"/>
                    <a:pt x="327" y="5428"/>
                    <a:pt x="271" y="6150"/>
                  </a:cubicBezTo>
                  <a:cubicBezTo>
                    <a:pt x="232" y="6790"/>
                    <a:pt x="395" y="7430"/>
                    <a:pt x="735" y="7976"/>
                  </a:cubicBezTo>
                  <a:cubicBezTo>
                    <a:pt x="614" y="8110"/>
                    <a:pt x="503" y="8260"/>
                    <a:pt x="409" y="8410"/>
                  </a:cubicBezTo>
                  <a:cubicBezTo>
                    <a:pt x="271" y="8629"/>
                    <a:pt x="164" y="8858"/>
                    <a:pt x="108" y="9132"/>
                  </a:cubicBezTo>
                  <a:cubicBezTo>
                    <a:pt x="43" y="9390"/>
                    <a:pt x="0" y="9648"/>
                    <a:pt x="0" y="9919"/>
                  </a:cubicBezTo>
                  <a:cubicBezTo>
                    <a:pt x="0" y="10357"/>
                    <a:pt x="95" y="10778"/>
                    <a:pt x="271" y="11160"/>
                  </a:cubicBezTo>
                  <a:lnTo>
                    <a:pt x="7554" y="11160"/>
                  </a:lnTo>
                  <a:lnTo>
                    <a:pt x="7770" y="10859"/>
                  </a:lnTo>
                  <a:cubicBezTo>
                    <a:pt x="7933" y="10615"/>
                    <a:pt x="8028" y="10314"/>
                    <a:pt x="8028" y="10001"/>
                  </a:cubicBezTo>
                  <a:lnTo>
                    <a:pt x="8028" y="1470"/>
                  </a:lnTo>
                  <a:cubicBezTo>
                    <a:pt x="8028" y="654"/>
                    <a:pt x="7375" y="1"/>
                    <a:pt x="6558" y="1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7">
              <a:extLst>
                <a:ext uri="{FF2B5EF4-FFF2-40B4-BE49-F238E27FC236}">
                  <a16:creationId xmlns:a16="http://schemas.microsoft.com/office/drawing/2014/main" id="{F4359C63-C31E-2E4D-6169-918874F02E1C}"/>
                </a:ext>
              </a:extLst>
            </p:cNvPr>
            <p:cNvSpPr/>
            <p:nvPr/>
          </p:nvSpPr>
          <p:spPr>
            <a:xfrm>
              <a:off x="2023891" y="1166900"/>
              <a:ext cx="1279703" cy="1778960"/>
            </a:xfrm>
            <a:custGeom>
              <a:avLst/>
              <a:gdLst/>
              <a:ahLst/>
              <a:cxnLst/>
              <a:rect l="l" t="t" r="r" b="b"/>
              <a:pathLst>
                <a:path w="8028" h="11160" extrusionOk="0">
                  <a:moveTo>
                    <a:pt x="1470" y="1"/>
                  </a:moveTo>
                  <a:cubicBezTo>
                    <a:pt x="666" y="1"/>
                    <a:pt x="0" y="654"/>
                    <a:pt x="0" y="1470"/>
                  </a:cubicBezTo>
                  <a:lnTo>
                    <a:pt x="0" y="10001"/>
                  </a:lnTo>
                  <a:cubicBezTo>
                    <a:pt x="0" y="10314"/>
                    <a:pt x="108" y="10615"/>
                    <a:pt x="271" y="10859"/>
                  </a:cubicBezTo>
                  <a:lnTo>
                    <a:pt x="477" y="11160"/>
                  </a:lnTo>
                  <a:lnTo>
                    <a:pt x="7770" y="11160"/>
                  </a:lnTo>
                  <a:cubicBezTo>
                    <a:pt x="7933" y="10778"/>
                    <a:pt x="8028" y="10357"/>
                    <a:pt x="8028" y="9919"/>
                  </a:cubicBezTo>
                  <a:cubicBezTo>
                    <a:pt x="8028" y="9648"/>
                    <a:pt x="7988" y="9390"/>
                    <a:pt x="7920" y="9132"/>
                  </a:cubicBezTo>
                  <a:cubicBezTo>
                    <a:pt x="7864" y="8858"/>
                    <a:pt x="7770" y="8629"/>
                    <a:pt x="7619" y="8410"/>
                  </a:cubicBezTo>
                  <a:cubicBezTo>
                    <a:pt x="7538" y="8260"/>
                    <a:pt x="7430" y="8110"/>
                    <a:pt x="7309" y="7976"/>
                  </a:cubicBezTo>
                  <a:cubicBezTo>
                    <a:pt x="7649" y="7430"/>
                    <a:pt x="7799" y="6790"/>
                    <a:pt x="7757" y="6150"/>
                  </a:cubicBezTo>
                  <a:cubicBezTo>
                    <a:pt x="7701" y="5428"/>
                    <a:pt x="7391" y="4749"/>
                    <a:pt x="6885" y="4246"/>
                  </a:cubicBezTo>
                  <a:cubicBezTo>
                    <a:pt x="6587" y="3946"/>
                    <a:pt x="6218" y="3701"/>
                    <a:pt x="5823" y="3551"/>
                  </a:cubicBezTo>
                  <a:cubicBezTo>
                    <a:pt x="5810" y="3374"/>
                    <a:pt x="5784" y="3185"/>
                    <a:pt x="5729" y="3008"/>
                  </a:cubicBezTo>
                  <a:cubicBezTo>
                    <a:pt x="5676" y="2803"/>
                    <a:pt x="5578" y="2600"/>
                    <a:pt x="5457" y="2408"/>
                  </a:cubicBezTo>
                  <a:cubicBezTo>
                    <a:pt x="5376" y="2287"/>
                    <a:pt x="5281" y="2179"/>
                    <a:pt x="5170" y="2068"/>
                  </a:cubicBezTo>
                  <a:cubicBezTo>
                    <a:pt x="4749" y="1647"/>
                    <a:pt x="4180" y="1424"/>
                    <a:pt x="3604" y="1424"/>
                  </a:cubicBezTo>
                  <a:cubicBezTo>
                    <a:pt x="3381" y="1424"/>
                    <a:pt x="3157" y="1457"/>
                    <a:pt x="2939" y="1526"/>
                  </a:cubicBezTo>
                  <a:lnTo>
                    <a:pt x="2939" y="1470"/>
                  </a:lnTo>
                  <a:cubicBezTo>
                    <a:pt x="2939" y="654"/>
                    <a:pt x="2286" y="1"/>
                    <a:pt x="1470" y="1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>
              <a:extLst>
                <a:ext uri="{FF2B5EF4-FFF2-40B4-BE49-F238E27FC236}">
                  <a16:creationId xmlns:a16="http://schemas.microsoft.com/office/drawing/2014/main" id="{8D083515-F8E3-465D-1EBC-1EBA79D7FF3C}"/>
                </a:ext>
              </a:extLst>
            </p:cNvPr>
            <p:cNvSpPr/>
            <p:nvPr/>
          </p:nvSpPr>
          <p:spPr>
            <a:xfrm>
              <a:off x="1997749" y="3097446"/>
              <a:ext cx="1221521" cy="1327684"/>
            </a:xfrm>
            <a:custGeom>
              <a:avLst/>
              <a:gdLst/>
              <a:ahLst/>
              <a:cxnLst/>
              <a:rect l="l" t="t" r="r" b="b"/>
              <a:pathLst>
                <a:path w="7663" h="8329" extrusionOk="0">
                  <a:moveTo>
                    <a:pt x="736" y="0"/>
                  </a:moveTo>
                  <a:cubicBezTo>
                    <a:pt x="435" y="262"/>
                    <a:pt x="1" y="601"/>
                    <a:pt x="1" y="954"/>
                  </a:cubicBezTo>
                  <a:cubicBezTo>
                    <a:pt x="1" y="1212"/>
                    <a:pt x="70" y="1444"/>
                    <a:pt x="177" y="1663"/>
                  </a:cubicBezTo>
                  <a:cubicBezTo>
                    <a:pt x="177" y="1676"/>
                    <a:pt x="164" y="1676"/>
                    <a:pt x="164" y="1676"/>
                  </a:cubicBezTo>
                  <a:lnTo>
                    <a:pt x="164" y="6859"/>
                  </a:lnTo>
                  <a:cubicBezTo>
                    <a:pt x="164" y="7675"/>
                    <a:pt x="830" y="8328"/>
                    <a:pt x="1634" y="8328"/>
                  </a:cubicBezTo>
                  <a:cubicBezTo>
                    <a:pt x="2450" y="8328"/>
                    <a:pt x="3103" y="7675"/>
                    <a:pt x="3103" y="6859"/>
                  </a:cubicBezTo>
                  <a:lnTo>
                    <a:pt x="3103" y="6643"/>
                  </a:lnTo>
                  <a:cubicBezTo>
                    <a:pt x="3159" y="6643"/>
                    <a:pt x="3211" y="6656"/>
                    <a:pt x="3267" y="6656"/>
                  </a:cubicBezTo>
                  <a:cubicBezTo>
                    <a:pt x="3335" y="6656"/>
                    <a:pt x="3417" y="6643"/>
                    <a:pt x="3486" y="6630"/>
                  </a:cubicBezTo>
                  <a:lnTo>
                    <a:pt x="3525" y="6630"/>
                  </a:lnTo>
                  <a:cubicBezTo>
                    <a:pt x="4655" y="6548"/>
                    <a:pt x="5553" y="5621"/>
                    <a:pt x="5595" y="4491"/>
                  </a:cubicBezTo>
                  <a:cubicBezTo>
                    <a:pt x="6751" y="4044"/>
                    <a:pt x="7525" y="2940"/>
                    <a:pt x="7525" y="1676"/>
                  </a:cubicBezTo>
                  <a:cubicBezTo>
                    <a:pt x="7525" y="1526"/>
                    <a:pt x="7512" y="1375"/>
                    <a:pt x="7486" y="1241"/>
                  </a:cubicBezTo>
                  <a:cubicBezTo>
                    <a:pt x="7473" y="954"/>
                    <a:pt x="7392" y="696"/>
                    <a:pt x="7267" y="464"/>
                  </a:cubicBezTo>
                  <a:cubicBezTo>
                    <a:pt x="7418" y="314"/>
                    <a:pt x="7555" y="164"/>
                    <a:pt x="7663" y="0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119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2206BF-572D-1076-A120-7992A337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5" y="2273300"/>
            <a:ext cx="4600056" cy="2045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9E3EE-F772-ED2D-0D30-06568F64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99" y="873267"/>
            <a:ext cx="3951301" cy="21556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D07676-7A75-BB2C-084A-4E3695CD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26" y="873267"/>
            <a:ext cx="4630315" cy="1209533"/>
          </a:xfrm>
          <a:prstGeom prst="rect">
            <a:avLst/>
          </a:prstGeom>
        </p:spPr>
      </p:pic>
      <p:sp>
        <p:nvSpPr>
          <p:cNvPr id="11" name="Google Shape;142;p19">
            <a:extLst>
              <a:ext uri="{FF2B5EF4-FFF2-40B4-BE49-F238E27FC236}">
                <a16:creationId xmlns:a16="http://schemas.microsoft.com/office/drawing/2014/main" id="{6167DC2E-1FC4-D6BA-F878-AFC2BFF1AC11}"/>
              </a:ext>
            </a:extLst>
          </p:cNvPr>
          <p:cNvSpPr txBox="1">
            <a:spLocks/>
          </p:cNvSpPr>
          <p:nvPr/>
        </p:nvSpPr>
        <p:spPr>
          <a:xfrm>
            <a:off x="-3231174" y="110067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/>
              <a:t>2. Data inspection</a:t>
            </a:r>
            <a:br>
              <a:rPr lang="en-US" altLang="ko-KR" dirty="0"/>
            </a:br>
            <a:br>
              <a:rPr lang="en-US" altLang="ko-KR" dirty="0"/>
            </a:b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B8E5B4-06D0-7465-DDB3-09ABCFBB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399" y="3153738"/>
            <a:ext cx="3951300" cy="11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65726"/>
      </p:ext>
    </p:extLst>
  </p:cSld>
  <p:clrMapOvr>
    <a:masterClrMapping/>
  </p:clrMapOvr>
</p:sld>
</file>

<file path=ppt/theme/theme1.xml><?xml version="1.0" encoding="utf-8"?>
<a:theme xmlns:a="http://schemas.openxmlformats.org/drawingml/2006/main" name="Brain Infographics">
  <a:themeElements>
    <a:clrScheme name="Simple Light">
      <a:dk1>
        <a:srgbClr val="080808"/>
      </a:dk1>
      <a:lt1>
        <a:srgbClr val="FFFFFF"/>
      </a:lt1>
      <a:dk2>
        <a:srgbClr val="337291"/>
      </a:dk2>
      <a:lt2>
        <a:srgbClr val="67BCD6"/>
      </a:lt2>
      <a:accent1>
        <a:srgbClr val="9CE4D0"/>
      </a:accent1>
      <a:accent2>
        <a:srgbClr val="64DEAE"/>
      </a:accent2>
      <a:accent3>
        <a:srgbClr val="009688"/>
      </a:accent3>
      <a:accent4>
        <a:srgbClr val="0C343D"/>
      </a:accent4>
      <a:accent5>
        <a:srgbClr val="0C343D"/>
      </a:accent5>
      <a:accent6>
        <a:srgbClr val="EFEFE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TM03090430[[fn=줄무늬]]</Template>
  <TotalTime>880</TotalTime>
  <Words>1418</Words>
  <Application>Microsoft Office PowerPoint</Application>
  <PresentationFormat>화면 슬라이드 쇼(16:9)</PresentationFormat>
  <Paragraphs>369</Paragraphs>
  <Slides>37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Fira Sans Extra Condensed Medium</vt:lpstr>
      <vt:lpstr>Arial</vt:lpstr>
      <vt:lpstr>맑은 고딕</vt:lpstr>
      <vt:lpstr>Fira Sans</vt:lpstr>
      <vt:lpstr>Brain Infographics</vt:lpstr>
      <vt:lpstr>Term project _8 Stroke Sight  </vt:lpstr>
      <vt:lpstr>Contents</vt:lpstr>
      <vt:lpstr>PowerPoint 프레젠테이션</vt:lpstr>
      <vt:lpstr>1.Project objective _ motivation </vt:lpstr>
      <vt:lpstr>1.Project objective _ objective</vt:lpstr>
      <vt:lpstr>PowerPoint 프레젠테이션</vt:lpstr>
      <vt:lpstr>PowerPoint 프레젠테이션</vt:lpstr>
      <vt:lpstr>2. Data Overview _2  </vt:lpstr>
      <vt:lpstr>PowerPoint 프레젠테이션</vt:lpstr>
      <vt:lpstr>2. Data inspection_Correlation Matrix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Preprocessing Validation &amp; Summary  </vt:lpstr>
      <vt:lpstr>PowerPoint 프레젠테이션</vt:lpstr>
      <vt:lpstr>4. Clustering Analysis – KMeans Overview</vt:lpstr>
      <vt:lpstr>4. Clustering – PCA &amp; Feature-Based Visualization</vt:lpstr>
      <vt:lpstr>4. Clustering– Feature Summary &amp; Risk Analysis</vt:lpstr>
      <vt:lpstr>4.Clustering – Impact of Iterations on Feature Stability</vt:lpstr>
      <vt:lpstr>4.Clustering – Stroke Risk by Cluster</vt:lpstr>
      <vt:lpstr>PowerPoint 프레젠테이션</vt:lpstr>
      <vt:lpstr>5. Classification – Overview of Decision Tree</vt:lpstr>
      <vt:lpstr>5. Classification – Model Training &amp; Parameters</vt:lpstr>
      <vt:lpstr>PowerPoint 프레젠테이션</vt:lpstr>
      <vt:lpstr>5_1. Model Comparison – XGBoost vs Decision Tree</vt:lpstr>
      <vt:lpstr>5_1. XGBoost – Mechanism &amp; Advantages</vt:lpstr>
      <vt:lpstr>PowerPoint 프레젠테이션</vt:lpstr>
      <vt:lpstr>5_2. Cross-validation – 10x10 KFold</vt:lpstr>
      <vt:lpstr>5_2. Modeling Summary</vt:lpstr>
      <vt:lpstr>5_2 Evaluation  - result Analysis</vt:lpstr>
      <vt:lpstr>PowerPoint 프레젠테이션</vt:lpstr>
      <vt:lpstr>6. Cluster-specific Prevention Recommendations" </vt:lpstr>
      <vt:lpstr>6. Team Roles and Reflections </vt:lpstr>
      <vt:lpstr>PowerPoint 프레젠테이션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Hunch</dc:creator>
  <cp:lastModifiedBy>희재 채</cp:lastModifiedBy>
  <cp:revision>35</cp:revision>
  <dcterms:modified xsi:type="dcterms:W3CDTF">2025-06-01T17:03:11Z</dcterms:modified>
</cp:coreProperties>
</file>